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9" r:id="rId2"/>
    <p:sldId id="258" r:id="rId3"/>
    <p:sldId id="315" r:id="rId4"/>
    <p:sldId id="263" r:id="rId5"/>
    <p:sldId id="322" r:id="rId6"/>
    <p:sldId id="327" r:id="rId7"/>
    <p:sldId id="265" r:id="rId8"/>
    <p:sldId id="309" r:id="rId9"/>
    <p:sldId id="310" r:id="rId10"/>
    <p:sldId id="316" r:id="rId11"/>
    <p:sldId id="328" r:id="rId12"/>
    <p:sldId id="323" r:id="rId13"/>
    <p:sldId id="324" r:id="rId14"/>
    <p:sldId id="321" r:id="rId15"/>
    <p:sldId id="318" r:id="rId16"/>
    <p:sldId id="319" r:id="rId17"/>
    <p:sldId id="300" r:id="rId18"/>
    <p:sldId id="326" r:id="rId19"/>
    <p:sldId id="330" r:id="rId20"/>
    <p:sldId id="329" r:id="rId21"/>
    <p:sldId id="331" r:id="rId22"/>
    <p:sldId id="277" r:id="rId23"/>
    <p:sldId id="278" r:id="rId24"/>
    <p:sldId id="279" r:id="rId25"/>
    <p:sldId id="280" r:id="rId26"/>
    <p:sldId id="281" r:id="rId27"/>
    <p:sldId id="311" r:id="rId28"/>
    <p:sldId id="270" r:id="rId29"/>
    <p:sldId id="312" r:id="rId30"/>
    <p:sldId id="313" r:id="rId31"/>
  </p:sldIdLst>
  <p:sldSz cx="12192000" cy="6858000"/>
  <p:notesSz cx="6858000" cy="9144000"/>
  <p:embeddedFontLst>
    <p:embeddedFont>
      <p:font typeface="넥슨 풋볼고딕 B" panose="020B0803000000000000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넥슨 풋볼고딕 L" panose="020B0303000000000000" pitchFamily="50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4A4"/>
    <a:srgbClr val="6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80964" autoAdjust="0"/>
  </p:normalViewPr>
  <p:slideViewPr>
    <p:cSldViewPr snapToGrid="0">
      <p:cViewPr varScale="1">
        <p:scale>
          <a:sx n="68" d="100"/>
          <a:sy n="68" d="100"/>
        </p:scale>
        <p:origin x="59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1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BED9B-87CE-40BE-9307-045779A37312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59263-ECB7-4C36-ACF7-CC8973D50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96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9263-ECB7-4C36-ACF7-CC8973D507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5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59263-ECB7-4C36-ACF7-CC8973D507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84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4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93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18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67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9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54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90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 flipH="1" flipV="1">
            <a:off x="357275" y="418699"/>
            <a:ext cx="4446871" cy="48126"/>
          </a:xfrm>
          <a:prstGeom prst="line">
            <a:avLst/>
          </a:prstGeom>
          <a:ln w="168275">
            <a:solidFill>
              <a:srgbClr val="F8A4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 flipH="1" flipV="1">
            <a:off x="7494537" y="442762"/>
            <a:ext cx="4446871" cy="48126"/>
          </a:xfrm>
          <a:prstGeom prst="line">
            <a:avLst/>
          </a:prstGeom>
          <a:ln w="168275">
            <a:solidFill>
              <a:srgbClr val="F8A4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9431" y="0"/>
            <a:ext cx="3696031" cy="1019059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2800">
                <a:latin typeface="넥슨 풋볼고딕 B" panose="020B0803000000000000" pitchFamily="34" charset="-127"/>
                <a:ea typeface="넥슨 풋볼고딕 B" panose="020B0803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1135">
            <a:off x="-135712" y="148280"/>
            <a:ext cx="1890937" cy="14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1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4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8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0" y="212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16732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5800" y="6203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BAEEF-6828-4B05-BCE7-E55A689D3B9A}" type="datetimeFigureOut">
              <a:rPr lang="ko-KR" altLang="en-US" smtClean="0"/>
              <a:t>2017-04-27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886200" y="6203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58200" y="6203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802D7-F790-4874-B97E-8431C56C66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A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313038" y="247135"/>
            <a:ext cx="11631827" cy="6433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4" name="슬라이드 번호 개체 틀 11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501022-C0F5-4219-B826-BE6AE39EE59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1135">
            <a:off x="-135712" y="148280"/>
            <a:ext cx="1890937" cy="14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5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clipse.org/californium/" TargetMode="External"/><Relationship Id="rId3" Type="http://schemas.openxmlformats.org/officeDocument/2006/relationships/image" Target="../media/image47.png"/><Relationship Id="rId7" Type="http://schemas.openxmlformats.org/officeDocument/2006/relationships/hyperlink" Target="https://zoyi.co/tech-blog/2015/11/03/Bluetoot-Low-Energy-BLE" TargetMode="External"/><Relationship Id="rId2" Type="http://schemas.openxmlformats.org/officeDocument/2006/relationships/hyperlink" Target="https://tools.ietf.org.html/rtc7252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"/>
          <p:cNvSpPr>
            <a:spLocks noGrp="1"/>
          </p:cNvSpPr>
          <p:nvPr>
            <p:ph type="ctrTitle"/>
          </p:nvPr>
        </p:nvSpPr>
        <p:spPr>
          <a:xfrm>
            <a:off x="1619250" y="1217613"/>
            <a:ext cx="10287000" cy="2387600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en-US" altLang="ko-KR" sz="5500" b="1" dirty="0" err="1">
                <a:latin typeface="넥슨 풋볼고딕 B"/>
                <a:ea typeface="넥슨 풋볼고딕 B"/>
                <a:cs typeface="+mj-cs"/>
              </a:rPr>
              <a:t>CoAP</a:t>
            </a:r>
            <a:r>
              <a:rPr lang="ko-KR" altLang="en-US" sz="5500" b="1" dirty="0">
                <a:latin typeface="넥슨 풋볼고딕 B"/>
                <a:ea typeface="넥슨 풋볼고딕 B"/>
                <a:cs typeface="+mj-cs"/>
              </a:rPr>
              <a:t>/6</a:t>
            </a:r>
            <a:r>
              <a:rPr lang="en-US" altLang="ko-KR" sz="5500" b="1" dirty="0" err="1">
                <a:latin typeface="넥슨 풋볼고딕 B"/>
                <a:ea typeface="넥슨 풋볼고딕 B"/>
                <a:cs typeface="+mj-cs"/>
              </a:rPr>
              <a:t>LoWPAN</a:t>
            </a:r>
            <a:r>
              <a:rPr lang="ko-KR" altLang="en-US" sz="5000" b="1" dirty="0">
                <a:latin typeface="넥슨 풋볼고딕 B"/>
                <a:ea typeface="넥슨 풋볼고딕 B"/>
                <a:cs typeface="+mj-cs"/>
              </a:rPr>
              <a:t> 기반 </a:t>
            </a:r>
            <a:r>
              <a:rPr lang="ko-KR" altLang="en-US" sz="5000" b="1" dirty="0" err="1">
                <a:latin typeface="넥슨 풋볼고딕 B"/>
                <a:ea typeface="넥슨 풋볼고딕 B"/>
                <a:cs typeface="+mj-cs"/>
              </a:rPr>
              <a:t>홈네트워크</a:t>
            </a:r>
            <a:endParaRPr lang="ko-KR" altLang="en-US" sz="5000" b="1" dirty="0">
              <a:latin typeface="넥슨 풋볼고딕 B"/>
              <a:ea typeface="넥슨 풋볼고딕 B"/>
              <a:cs typeface="+mj-cs"/>
            </a:endParaRPr>
          </a:p>
        </p:txBody>
      </p:sp>
      <p:sp>
        <p:nvSpPr>
          <p:cNvPr id="25" name="부제목 3"/>
          <p:cNvSpPr>
            <a:spLocks noGrp="1"/>
          </p:cNvSpPr>
          <p:nvPr>
            <p:ph type="subTitle" idx="1"/>
          </p:nvPr>
        </p:nvSpPr>
        <p:spPr>
          <a:xfrm>
            <a:off x="1257300" y="3524250"/>
            <a:ext cx="10648950" cy="1655762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en-US" altLang="ko-KR" b="1" dirty="0">
                <a:latin typeface="넥슨 풋볼고딕 B"/>
                <a:ea typeface="넥슨 풋볼고딕 B"/>
                <a:cs typeface="+mj-cs"/>
              </a:rPr>
              <a:t>(Design and Implementation of </a:t>
            </a:r>
            <a:r>
              <a:rPr lang="en-US" altLang="ko-KR" sz="2800" b="1" dirty="0" err="1">
                <a:latin typeface="넥슨 풋볼고딕 B"/>
                <a:ea typeface="넥슨 풋볼고딕 B"/>
                <a:cs typeface="+mj-cs"/>
              </a:rPr>
              <a:t>CoAP</a:t>
            </a:r>
            <a:r>
              <a:rPr lang="en-US" altLang="ko-KR" sz="2800" b="1">
                <a:latin typeface="넥슨 풋볼고딕 B"/>
                <a:ea typeface="넥슨 풋볼고딕 B"/>
                <a:cs typeface="+mj-cs"/>
              </a:rPr>
              <a:t>/6LoWPAN </a:t>
            </a:r>
            <a:r>
              <a:rPr lang="en-US" altLang="ko-KR" b="1">
                <a:latin typeface="넥슨 풋볼고딕 B"/>
                <a:ea typeface="넥슨 풋볼고딕 B"/>
                <a:cs typeface="+mj-cs"/>
              </a:rPr>
              <a:t>based Home Network)</a:t>
            </a:r>
          </a:p>
        </p:txBody>
      </p:sp>
      <p:sp>
        <p:nvSpPr>
          <p:cNvPr id="26" name="직사각형 16"/>
          <p:cNvSpPr/>
          <p:nvPr/>
        </p:nvSpPr>
        <p:spPr>
          <a:xfrm>
            <a:off x="6348859" y="520694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ko-KR" altLang="en-US" sz="2200" b="1" dirty="0">
                <a:latin typeface="넥슨 풋볼고딕 L"/>
                <a:ea typeface="넥슨 풋볼고딕 L"/>
              </a:rPr>
              <a:t>2012152014 박경재 (지도교수님 : 이보경)</a:t>
            </a:r>
          </a:p>
          <a:p>
            <a:pPr lvl="0">
              <a:defRPr lang="ko-KR" altLang="en-US"/>
            </a:pPr>
            <a:r>
              <a:rPr lang="ko-KR" altLang="en-US" sz="2200" b="1" dirty="0">
                <a:latin typeface="넥슨 풋볼고딕 L"/>
                <a:ea typeface="넥슨 풋볼고딕 L"/>
              </a:rPr>
              <a:t>2012152031 이영훈 (지도교수님 : 이보경)</a:t>
            </a:r>
            <a:endParaRPr lang="en-US" altLang="ko-KR" sz="2200" b="1" dirty="0">
              <a:latin typeface="넥슨 풋볼고딕 L"/>
              <a:ea typeface="넥슨 풋볼고딕 L"/>
            </a:endParaRPr>
          </a:p>
          <a:p>
            <a:pPr>
              <a:defRPr lang="ko-KR" altLang="en-US"/>
            </a:pPr>
            <a:r>
              <a:rPr lang="ko-KR" altLang="en-US" sz="2200" b="1" dirty="0">
                <a:latin typeface="넥슨 풋볼고딕 L"/>
                <a:ea typeface="넥슨 풋볼고딕 L"/>
              </a:rPr>
              <a:t>2012154021 문동선 (지도교수님 : 정의훈)</a:t>
            </a:r>
          </a:p>
        </p:txBody>
      </p:sp>
      <p:cxnSp>
        <p:nvCxnSpPr>
          <p:cNvPr id="27" name="직선 연결선 11"/>
          <p:cNvCxnSpPr/>
          <p:nvPr/>
        </p:nvCxnSpPr>
        <p:spPr>
          <a:xfrm rot="10800000">
            <a:off x="2143125" y="4276725"/>
            <a:ext cx="9753600" cy="19051"/>
          </a:xfrm>
          <a:prstGeom prst="line">
            <a:avLst/>
          </a:prstGeom>
          <a:ln w="168275">
            <a:solidFill>
              <a:srgbClr val="F8A4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5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시스템 상세 수행 시나리오</a:t>
            </a:r>
            <a:br>
              <a:rPr lang="en-US" altLang="ko-KR" sz="2400" dirty="0"/>
            </a:br>
            <a:r>
              <a:rPr lang="en-US" altLang="ko-KR" sz="2400" dirty="0"/>
              <a:t>Client (Android, Web)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102" y="1596841"/>
            <a:ext cx="2295525" cy="3933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96" y="1596841"/>
            <a:ext cx="2286319" cy="39343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7" y="1630530"/>
            <a:ext cx="2295845" cy="39343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91692" y="5964690"/>
            <a:ext cx="357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Android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와 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Web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구현중입니다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263" y="5564904"/>
            <a:ext cx="577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안드로이드 어플리케이션을 통해 스위치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먼지센서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창문제어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온습도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불꽃감지 등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여러가지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센서들을 제어할 수 있습니다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49" y="1630530"/>
            <a:ext cx="2286319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시스템 상세 수행 시나리오</a:t>
            </a:r>
            <a:br>
              <a:rPr lang="en-US" altLang="ko-KR" dirty="0"/>
            </a:br>
            <a:r>
              <a:rPr lang="en-US" altLang="ko-KR" dirty="0"/>
              <a:t>Client (Android, Web)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91692" y="5964690"/>
            <a:ext cx="357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Android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와 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Web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구현중입니다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263" y="5564904"/>
            <a:ext cx="577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웹사이트를 통해 스위치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먼지센서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창문제어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온습도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불꽃감지 등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여러가지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센서들을 제어할 수 있습니다</a:t>
            </a:r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91" y="1560629"/>
            <a:ext cx="3947779" cy="3146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5" y="1598685"/>
            <a:ext cx="2800533" cy="31658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10" y="1598685"/>
            <a:ext cx="3852289" cy="30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0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Gateway</a:t>
            </a:r>
            <a:endParaRPr lang="ko-KR" altLang="en-US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7901" y="1679856"/>
            <a:ext cx="9466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게이트웨이는 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 통신으로 구축한 6LoWPAN 네트워크를 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IP를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사용하는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인터넷망에 연결시키기 위한 라우터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7901" y="2453055"/>
            <a:ext cx="6552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라즈베리</a:t>
            </a:r>
            <a:r>
              <a:rPr lang="ko-KR" altLang="en-US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파이를 </a:t>
            </a:r>
            <a:r>
              <a:rPr lang="en-US" altLang="ko-KR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</a:t>
            </a:r>
            <a:r>
              <a:rPr lang="en-US" altLang="ko-KR" sz="2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en-US" altLang="ko-KR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Gateway</a:t>
            </a:r>
            <a:r>
              <a:rPr lang="ko-KR" altLang="en-US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사용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183" y="4141930"/>
            <a:ext cx="2206317" cy="148652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77901" y="3617260"/>
            <a:ext cx="10243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때 </a:t>
            </a:r>
            <a:r>
              <a:rPr lang="en-US" altLang="ko-KR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서버와 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게이트웨이는 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BLE4.1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 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네트워크를 형성하여 통신함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72" y="4057252"/>
            <a:ext cx="2206317" cy="14865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35533" y="579266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CoAP</a:t>
            </a:r>
            <a:r>
              <a:rPr lang="ko-KR" altLang="en-US" dirty="0"/>
              <a:t>서버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32888" y="5792660"/>
            <a:ext cx="148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</a:t>
            </a:r>
          </a:p>
          <a:p>
            <a:r>
              <a:rPr lang="en-US" altLang="ko-KR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Gateway</a:t>
            </a:r>
            <a:endParaRPr lang="ko-KR" altLang="en-US" dirty="0"/>
          </a:p>
        </p:txBody>
      </p:sp>
      <p:sp>
        <p:nvSpPr>
          <p:cNvPr id="17" name="왼쪽/오른쪽 화살표 16"/>
          <p:cNvSpPr/>
          <p:nvPr/>
        </p:nvSpPr>
        <p:spPr>
          <a:xfrm>
            <a:off x="4139432" y="4574010"/>
            <a:ext cx="4021014" cy="528506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9" idx="0"/>
          </p:cNvCxnSpPr>
          <p:nvPr/>
        </p:nvCxnSpPr>
        <p:spPr>
          <a:xfrm>
            <a:off x="7607940" y="2636158"/>
            <a:ext cx="1766402" cy="150577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716423" y="5102516"/>
            <a:ext cx="867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BLE4.1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20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BLE 4.1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38782" y="1201518"/>
            <a:ext cx="82884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 4.1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무엇이고 왜 </a:t>
            </a:r>
            <a:r>
              <a:rPr lang="en-US" altLang="ko-KR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서버와 </a:t>
            </a:r>
            <a:r>
              <a:rPr lang="ko-KR" altLang="en-US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게이트웨이는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통신하는가</a:t>
            </a:r>
            <a:r>
              <a:rPr lang="en-US" altLang="ko-KR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?</a:t>
            </a:r>
            <a:endParaRPr lang="ko-KR" altLang="en-US" sz="2400" dirty="0">
              <a:solidFill>
                <a:srgbClr val="FF000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r="31667"/>
          <a:stretch/>
        </p:blipFill>
        <p:spPr>
          <a:xfrm>
            <a:off x="1215727" y="1873250"/>
            <a:ext cx="1730673" cy="2124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36440" y="1932948"/>
            <a:ext cx="84870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저전력 </a:t>
            </a:r>
            <a:r>
              <a:rPr lang="ko-KR" altLang="en-US" sz="28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블루투스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기술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Bluetooth Low Energy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2013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년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12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월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4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일에 </a:t>
            </a:r>
            <a:r>
              <a:rPr lang="ko-KR" altLang="en-US" sz="28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블루투스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4.1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발표</a:t>
            </a:r>
            <a:endParaRPr lang="en-US" altLang="ko-KR" sz="28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전력 소비를 급격하게 줄일 수 있기 때문에 스포츠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헬스케어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센서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사물 인터넷 등에 사용</a:t>
            </a:r>
            <a:endParaRPr lang="en-US" altLang="ko-KR" sz="28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6C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사물 인터넷을 위한 새로운 </a:t>
            </a:r>
            <a:r>
              <a:rPr lang="en-US" altLang="ko-KR" sz="2800" dirty="0">
                <a:solidFill>
                  <a:srgbClr val="6C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IPv6 </a:t>
            </a:r>
            <a:r>
              <a:rPr lang="ko-KR" altLang="en-US" sz="2800" dirty="0">
                <a:solidFill>
                  <a:srgbClr val="6C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사용 표준 포함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42540" y="4823841"/>
            <a:ext cx="104809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4.1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에서 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 통신을 위한 </a:t>
            </a:r>
            <a:r>
              <a:rPr lang="ko-KR" altLang="en-US" sz="28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Internet Protocol Support Profile (IPSP)을 제공하기에 </a:t>
            </a:r>
            <a:r>
              <a:rPr lang="en-US" altLang="ko-KR" sz="28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서버와 </a:t>
            </a:r>
            <a:r>
              <a:rPr lang="ko-KR" altLang="en-US" sz="28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게이트웨이는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BLE 4.1 </a:t>
            </a:r>
            <a:r>
              <a:rPr lang="ko-KR" altLang="en-US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통신</a:t>
            </a:r>
            <a:r>
              <a:rPr lang="en-US" altLang="ko-KR" sz="28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!</a:t>
            </a:r>
            <a:endParaRPr lang="ko-KR" altLang="en-US" sz="2800" dirty="0">
              <a:solidFill>
                <a:srgbClr val="FF000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59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9431" y="0"/>
            <a:ext cx="3696031" cy="1019059"/>
          </a:xfrm>
        </p:spPr>
        <p:txBody>
          <a:bodyPr/>
          <a:lstStyle/>
          <a:p>
            <a:r>
              <a:rPr lang="en-US" altLang="ko-KR" dirty="0" err="1"/>
              <a:t>Radvd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96030" y="2277603"/>
            <a:ext cx="2321341" cy="1507766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</a:t>
            </a:r>
          </a:p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Gateway</a:t>
            </a:r>
            <a:endParaRPr lang="ko-KR" altLang="en-US" sz="32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2687" y="3778994"/>
            <a:ext cx="1659782" cy="29239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33393" y="4684837"/>
            <a:ext cx="2265206" cy="1471305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err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Server1</a:t>
            </a:r>
            <a:endParaRPr lang="ko-KR" altLang="en-US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 rot="1361796">
            <a:off x="7522757" y="3889486"/>
            <a:ext cx="1576702" cy="4716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9346252">
            <a:off x="3652826" y="3966299"/>
            <a:ext cx="1120326" cy="4716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97478" y="1306874"/>
            <a:ext cx="1008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하드웨어 </a:t>
            </a:r>
            <a:r>
              <a:rPr lang="ko-KR" altLang="en-US" sz="24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라우터가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수행하는 </a:t>
            </a:r>
            <a:r>
              <a:rPr lang="ko-KR" altLang="en-US" sz="24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라우터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광고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기능을 담당하는 소프트웨어 </a:t>
            </a:r>
            <a:r>
              <a:rPr lang="ko-KR" altLang="en-US" sz="24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데몬으로서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로컬 </a:t>
            </a:r>
            <a:r>
              <a:rPr lang="ko-KR" altLang="en-US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네트워크의 </a:t>
            </a:r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IPv6 </a:t>
            </a:r>
            <a:r>
              <a:rPr lang="ko-KR" altLang="en-US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단말의 </a:t>
            </a:r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IPv6 </a:t>
            </a:r>
            <a:r>
              <a:rPr lang="ko-KR" altLang="en-US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주소</a:t>
            </a:r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생성 및 </a:t>
            </a:r>
            <a:r>
              <a:rPr lang="ko-KR" altLang="en-US" sz="2400" dirty="0" err="1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라우팅</a:t>
            </a:r>
            <a:r>
              <a:rPr lang="ko-KR" altLang="en-US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경로 설정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에 필요한 정보를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주기적으로 제공하는 역할</a:t>
            </a:r>
            <a:endParaRPr lang="en-US" altLang="ko-KR" sz="24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5271" y="714067"/>
            <a:ext cx="4404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R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outer </a:t>
            </a:r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Adv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ertisement </a:t>
            </a:r>
            <a:r>
              <a:rPr lang="en-US" altLang="ko-KR" sz="2400" dirty="0">
                <a:solidFill>
                  <a:srgbClr val="FF000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D</a:t>
            </a:r>
            <a:r>
              <a:rPr lang="en-US" altLang="ko-KR" sz="24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aemon</a:t>
            </a:r>
            <a:endParaRPr lang="ko-KR" altLang="en-US" sz="24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69461" y="4599573"/>
            <a:ext cx="2265206" cy="1471305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err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Server2</a:t>
            </a:r>
            <a:endParaRPr lang="ko-KR" altLang="en-US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 rot="5400000">
            <a:off x="5923772" y="3903047"/>
            <a:ext cx="598984" cy="4716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1167998" y="3282215"/>
            <a:ext cx="2971433" cy="761501"/>
          </a:xfrm>
          <a:prstGeom prst="wedgeRectCallout">
            <a:avLst>
              <a:gd name="adj1" fmla="val -13257"/>
              <a:gd name="adj2" fmla="val 118182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2005::ba27:ebff:fefa:d447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8769461" y="3289893"/>
            <a:ext cx="2971433" cy="761501"/>
          </a:xfrm>
          <a:prstGeom prst="wedgeRectCallout">
            <a:avLst>
              <a:gd name="adj1" fmla="val -22003"/>
              <a:gd name="adj2" fmla="val 12071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2005::ba27:ebff:fe48:52b4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4820586" y="6026025"/>
            <a:ext cx="2977949" cy="616573"/>
          </a:xfrm>
          <a:prstGeom prst="wedgeRectCallout">
            <a:avLst>
              <a:gd name="adj1" fmla="val -19740"/>
              <a:gd name="adj2" fmla="val 34850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2003::6565:183b:f2be:229d</a:t>
            </a:r>
            <a:endParaRPr lang="ko-KR" altLang="en-US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36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9431" y="0"/>
            <a:ext cx="3696031" cy="1019059"/>
          </a:xfrm>
        </p:spPr>
        <p:txBody>
          <a:bodyPr/>
          <a:lstStyle/>
          <a:p>
            <a:r>
              <a:rPr lang="en-US" altLang="ko-KR" dirty="0"/>
              <a:t>Client -&gt; Gateway</a:t>
            </a:r>
            <a:endParaRPr lang="ko-KR" altLang="en-US" dirty="0"/>
          </a:p>
        </p:txBody>
      </p:sp>
      <p:sp>
        <p:nvSpPr>
          <p:cNvPr id="5" name="TextBox 37"/>
          <p:cNvSpPr txBox="1"/>
          <p:nvPr/>
        </p:nvSpPr>
        <p:spPr>
          <a:xfrm>
            <a:off x="1099002" y="3305422"/>
            <a:ext cx="1666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latin typeface="넥슨 풋볼고딕 L"/>
                <a:ea typeface="넥슨 풋볼고딕 L"/>
              </a:rPr>
              <a:t>Android</a:t>
            </a:r>
          </a:p>
        </p:txBody>
      </p:sp>
      <p:sp>
        <p:nvSpPr>
          <p:cNvPr id="6" name="TextBox 37"/>
          <p:cNvSpPr txBox="1"/>
          <p:nvPr/>
        </p:nvSpPr>
        <p:spPr>
          <a:xfrm>
            <a:off x="894230" y="5826581"/>
            <a:ext cx="2076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latin typeface="넥슨 풋볼고딕 L"/>
                <a:ea typeface="넥슨 풋볼고딕 L"/>
              </a:rPr>
              <a:t>Web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566483" y="2652796"/>
            <a:ext cx="3241561" cy="2105471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</a:t>
            </a:r>
          </a:p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Gateway</a:t>
            </a:r>
            <a:endParaRPr lang="ko-KR" altLang="en-US" sz="5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60321"/>
              </p:ext>
            </p:extLst>
          </p:nvPr>
        </p:nvGraphicFramePr>
        <p:xfrm>
          <a:off x="3688042" y="2057577"/>
          <a:ext cx="4147420" cy="30563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7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UDP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802.11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802.11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2970754" y="2158050"/>
            <a:ext cx="5364724" cy="2672226"/>
            <a:chOff x="2970754" y="2158050"/>
            <a:chExt cx="5364724" cy="2672226"/>
          </a:xfrm>
        </p:grpSpPr>
        <p:grpSp>
          <p:nvGrpSpPr>
            <p:cNvPr id="33" name="그룹 32"/>
            <p:cNvGrpSpPr/>
            <p:nvPr/>
          </p:nvGrpSpPr>
          <p:grpSpPr>
            <a:xfrm>
              <a:off x="4558671" y="2158050"/>
              <a:ext cx="3776807" cy="2672226"/>
              <a:chOff x="4558671" y="2158050"/>
              <a:chExt cx="3776807" cy="2672226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4697453" y="2158050"/>
                <a:ext cx="9300" cy="2539078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  <a:tail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 flipH="1">
                <a:off x="4558671" y="4812632"/>
                <a:ext cx="2448521" cy="17644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  <a:headEnd type="non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6871332" y="3542097"/>
                <a:ext cx="0" cy="1135780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H="1">
                <a:off x="7006087" y="3673640"/>
                <a:ext cx="1329391" cy="0"/>
              </a:xfrm>
              <a:prstGeom prst="line">
                <a:avLst/>
              </a:prstGeom>
              <a:ln w="279400">
                <a:solidFill>
                  <a:srgbClr val="002060">
                    <a:alpha val="22000"/>
                  </a:srgbClr>
                </a:solidFill>
                <a:head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직선 연결선 33"/>
            <p:cNvCxnSpPr/>
            <p:nvPr/>
          </p:nvCxnSpPr>
          <p:spPr>
            <a:xfrm flipH="1">
              <a:off x="2970754" y="2319883"/>
              <a:ext cx="1587918" cy="11443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93" y="1411283"/>
            <a:ext cx="1075197" cy="189413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2" y="3961393"/>
            <a:ext cx="1737766" cy="1737766"/>
          </a:xfrm>
          <a:prstGeom prst="rect">
            <a:avLst/>
          </a:prstGeom>
        </p:spPr>
      </p:pic>
      <p:sp>
        <p:nvSpPr>
          <p:cNvPr id="41" name="사각형 설명선 40"/>
          <p:cNvSpPr/>
          <p:nvPr/>
        </p:nvSpPr>
        <p:spPr>
          <a:xfrm>
            <a:off x="4379818" y="5654516"/>
            <a:ext cx="4186665" cy="629501"/>
          </a:xfrm>
          <a:prstGeom prst="wedgeRectCallout">
            <a:avLst>
              <a:gd name="adj1" fmla="val -35317"/>
              <a:gd name="adj2" fmla="val -12862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IEE 802.11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무선 네트워크에 관한 표준</a:t>
            </a:r>
          </a:p>
        </p:txBody>
      </p:sp>
    </p:spTree>
    <p:extLst>
      <p:ext uri="{BB962C8B-B14F-4D97-AF65-F5344CB8AC3E}">
        <p14:creationId xmlns:p14="http://schemas.microsoft.com/office/powerpoint/2010/main" val="2988497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Gateway -&gt; </a:t>
            </a:r>
            <a:r>
              <a:rPr lang="en-US" altLang="ko-KR" sz="2400" dirty="0" err="1"/>
              <a:t>CoAP</a:t>
            </a:r>
            <a:r>
              <a:rPr lang="en-US" altLang="ko-KR" sz="2400" dirty="0"/>
              <a:t> Server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8709706" y="2398709"/>
            <a:ext cx="3176361" cy="2063122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 err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5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</a:t>
            </a:r>
            <a:endParaRPr lang="ko-KR" altLang="en-US" sz="5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r="31667"/>
          <a:stretch/>
        </p:blipFill>
        <p:spPr>
          <a:xfrm>
            <a:off x="8581086" y="1932411"/>
            <a:ext cx="912761" cy="112020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922560"/>
              </p:ext>
            </p:extLst>
          </p:nvPr>
        </p:nvGraphicFramePr>
        <p:xfrm>
          <a:off x="2743200" y="2030933"/>
          <a:ext cx="5837886" cy="315799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45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68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259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UDP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IPv6(6LowPAN)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IPv6(6LoWPAN)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</a:t>
                      </a:r>
                      <a:r>
                        <a:rPr lang="en-US" altLang="ko-KR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</a:t>
                      </a:r>
                      <a:r>
                        <a:rPr lang="en-US" altLang="ko-KR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(MAC)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</a:t>
                      </a:r>
                      <a:r>
                        <a:rPr lang="en-US" altLang="ko-KR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802.11 (PHY)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802.15.1 (PHY)</a:t>
                      </a:r>
                      <a:endParaRPr lang="ko-KR" altLang="en-US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</a:t>
                      </a:r>
                      <a:r>
                        <a:rPr lang="en-US" altLang="ko-KR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802.15.1 (PHY)</a:t>
                      </a:r>
                      <a:endParaRPr lang="en-US" altLang="ko-KR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r="31667"/>
          <a:stretch/>
        </p:blipFill>
        <p:spPr>
          <a:xfrm>
            <a:off x="1798001" y="3255176"/>
            <a:ext cx="912761" cy="1120207"/>
          </a:xfrm>
          <a:prstGeom prst="rect">
            <a:avLst/>
          </a:prstGeom>
        </p:spPr>
      </p:pic>
      <p:sp>
        <p:nvSpPr>
          <p:cNvPr id="24" name="사각형 설명선 23"/>
          <p:cNvSpPr/>
          <p:nvPr/>
        </p:nvSpPr>
        <p:spPr>
          <a:xfrm>
            <a:off x="4379818" y="5654516"/>
            <a:ext cx="4186665" cy="629501"/>
          </a:xfrm>
          <a:prstGeom prst="wedgeRectCallout">
            <a:avLst>
              <a:gd name="adj1" fmla="val 16641"/>
              <a:gd name="adj2" fmla="val -122513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IEE 802.15.1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블루투스에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관한 표준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4009" y="4054631"/>
            <a:ext cx="2404014" cy="1561464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</a:t>
            </a:r>
          </a:p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Gateway</a:t>
            </a:r>
            <a:endParaRPr lang="ko-KR" altLang="en-US" sz="40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596261" y="2416459"/>
            <a:ext cx="5113445" cy="2652680"/>
            <a:chOff x="4491410" y="2175800"/>
            <a:chExt cx="5113445" cy="265268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4491410" y="3104950"/>
              <a:ext cx="0" cy="1723530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H="1">
              <a:off x="4620032" y="3234061"/>
              <a:ext cx="2156153" cy="5086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6630701" y="3365659"/>
              <a:ext cx="0" cy="1350693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>
              <a:off x="8730612" y="2175800"/>
              <a:ext cx="874243" cy="0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1" name="직선 연결선 50"/>
          <p:cNvCxnSpPr/>
          <p:nvPr/>
        </p:nvCxnSpPr>
        <p:spPr>
          <a:xfrm flipH="1">
            <a:off x="5881037" y="4835363"/>
            <a:ext cx="1993806" cy="0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16752" y="2319688"/>
            <a:ext cx="0" cy="2376614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72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CoAP</a:t>
            </a:r>
            <a:r>
              <a:rPr lang="ko-KR" altLang="en-US" dirty="0"/>
              <a:t>와 </a:t>
            </a:r>
            <a:r>
              <a:rPr lang="ko-KR" altLang="en-US" dirty="0" err="1"/>
              <a:t>아두이노간</a:t>
            </a:r>
            <a:r>
              <a:rPr lang="ko-KR" altLang="en-US" dirty="0"/>
              <a:t> 통신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47845" y="2235809"/>
            <a:ext cx="3607696" cy="1742887"/>
            <a:chOff x="531735" y="1715692"/>
            <a:chExt cx="5562088" cy="268705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35" y="2052362"/>
              <a:ext cx="3488472" cy="235038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435" y="1715692"/>
              <a:ext cx="2822218" cy="14791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52" b="97037" l="56935" r="975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5" t="12360" r="9999" b="9486"/>
            <a:stretch/>
          </p:blipFill>
          <p:spPr>
            <a:xfrm rot="5400000">
              <a:off x="4578921" y="1596804"/>
              <a:ext cx="1312915" cy="1716889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l="33401"/>
          <a:stretch/>
        </p:blipFill>
        <p:spPr>
          <a:xfrm>
            <a:off x="8738629" y="860279"/>
            <a:ext cx="2747041" cy="2818902"/>
          </a:xfrm>
          <a:prstGeom prst="rect">
            <a:avLst/>
          </a:prstGeom>
        </p:spPr>
      </p:pic>
      <p:sp>
        <p:nvSpPr>
          <p:cNvPr id="12" name="왼쪽/오른쪽 화살표 11"/>
          <p:cNvSpPr/>
          <p:nvPr/>
        </p:nvSpPr>
        <p:spPr>
          <a:xfrm>
            <a:off x="4469417" y="2650896"/>
            <a:ext cx="5826903" cy="528506"/>
          </a:xfrm>
          <a:prstGeom prst="leftRightArrow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32894" y="1219853"/>
            <a:ext cx="8019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아두이노의</a:t>
            </a:r>
            <a:r>
              <a:rPr lang="ko-KR" altLang="en-US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각각 센서 값들이 </a:t>
            </a:r>
            <a:r>
              <a:rPr lang="en-US" altLang="ko-KR" sz="2400" dirty="0" err="1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ko-KR" altLang="en-US" sz="2400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를 통해</a:t>
            </a:r>
            <a:r>
              <a:rPr lang="ko-KR" altLang="en-US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err="1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서버로</a:t>
            </a:r>
            <a:endParaRPr lang="en-US" altLang="ko-KR" sz="2400" dirty="0">
              <a:solidFill>
                <a:srgbClr val="21212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en-US" altLang="ko-KR" sz="2400" dirty="0" err="1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송수신을 한다</a:t>
            </a:r>
            <a:r>
              <a:rPr lang="en-US" altLang="ko-KR" sz="2400" dirty="0">
                <a:solidFill>
                  <a:srgbClr val="21212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34641" y="2281475"/>
            <a:ext cx="959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5"/>
          <a:stretch/>
        </p:blipFill>
        <p:spPr>
          <a:xfrm>
            <a:off x="2839268" y="4112164"/>
            <a:ext cx="2600325" cy="24615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80664" y="4112164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는 </a:t>
            </a:r>
            <a:r>
              <a:rPr lang="ko-KR" altLang="en-US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근거리 저전력 무선 통신을 위한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프로토콜 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24589"/>
              </p:ext>
            </p:extLst>
          </p:nvPr>
        </p:nvGraphicFramePr>
        <p:xfrm>
          <a:off x="5513040" y="4484800"/>
          <a:ext cx="4531370" cy="1872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5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전송 거리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~100m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전송 속도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~250kbps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최대 채널 수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32000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소비 전력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Vero Low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복잡성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Low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비용</a:t>
                      </a:r>
                    </a:p>
                  </a:txBody>
                  <a:tcPr marL="78011" marR="78011" marT="39006" marB="39006"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Low</a:t>
                      </a:r>
                      <a:endParaRPr lang="ko-KR" altLang="en-US" sz="15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78011" marR="78011" marT="39006" marB="3900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07567" y="4911458"/>
            <a:ext cx="2231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err="1">
                <a:solidFill>
                  <a:srgbClr val="00B05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ko-KR" altLang="en-US" sz="3600" dirty="0">
                <a:solidFill>
                  <a:srgbClr val="00B05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란</a:t>
            </a:r>
            <a:r>
              <a:rPr lang="en-US" altLang="ko-KR" sz="3600" dirty="0">
                <a:solidFill>
                  <a:srgbClr val="00B05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?</a:t>
            </a:r>
            <a:endParaRPr lang="ko-KR" alt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89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err="1"/>
              <a:t>CoAP</a:t>
            </a:r>
            <a:r>
              <a:rPr lang="en-US" altLang="ko-KR" sz="1800" dirty="0"/>
              <a:t> Server -&gt; </a:t>
            </a:r>
            <a:r>
              <a:rPr lang="en-US" altLang="ko-KR" sz="1800" dirty="0" err="1"/>
              <a:t>Arduino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Zigbee</a:t>
            </a:r>
            <a:endParaRPr lang="ko-KR" altLang="en-US" sz="18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96510"/>
              </p:ext>
            </p:extLst>
          </p:nvPr>
        </p:nvGraphicFramePr>
        <p:xfrm>
          <a:off x="3221060" y="1703672"/>
          <a:ext cx="6381546" cy="365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7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CoAP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UDP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IPv6(6LoWPAN)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ZigBe</a:t>
                      </a:r>
                      <a:r>
                        <a:rPr lang="en-US" altLang="ko-KR" baseline="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e</a:t>
                      </a:r>
                      <a:r>
                        <a:rPr lang="en-US" altLang="ko-KR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Alliance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802.15.4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802.15.4 (MAC)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802.15.1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802.15.4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 802.15.4 (PHY)</a:t>
                      </a:r>
                      <a:endParaRPr lang="ko-KR" altLang="en-US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22183" y="1873611"/>
            <a:ext cx="2179282" cy="1415495"/>
          </a:xfrm>
          <a:prstGeom prst="rect">
            <a:avLst/>
          </a:prstGeom>
          <a:blipFill dpi="0" rotWithShape="1">
            <a:blip r:embed="rId2">
              <a:alphaModFix amt="4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err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endParaRPr lang="en-US" altLang="ko-KR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400" b="1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Server</a:t>
            </a:r>
            <a:endParaRPr lang="ko-KR" altLang="en-US" sz="4400" b="1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2898" y="1308680"/>
            <a:ext cx="1317646" cy="683749"/>
            <a:chOff x="5238673" y="3025084"/>
            <a:chExt cx="1848825" cy="95938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673" y="3025084"/>
              <a:ext cx="1830554" cy="95938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52" b="97037" l="56935" r="975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5" t="12360" r="9999" b="9486"/>
            <a:stretch/>
          </p:blipFill>
          <p:spPr>
            <a:xfrm rot="5400000">
              <a:off x="6104899" y="2947970"/>
              <a:ext cx="851586" cy="1113613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9721516" y="1954014"/>
            <a:ext cx="2097202" cy="1521147"/>
          </a:xfrm>
          <a:prstGeom prst="rect">
            <a:avLst/>
          </a:prstGeom>
          <a:blipFill>
            <a:blip r:embed="rId7">
              <a:alphaModFix amt="43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Arduino</a:t>
            </a:r>
            <a:endParaRPr lang="en-US" altLang="ko-KR" sz="40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Sensor</a:t>
            </a:r>
            <a:endParaRPr lang="ko-KR" altLang="en-US" sz="4000" dirty="0">
              <a:solidFill>
                <a:schemeClr val="tx1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2" b="97037" l="56935" r="975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75" t="12360" r="9999" b="9486"/>
          <a:stretch/>
        </p:blipFill>
        <p:spPr>
          <a:xfrm rot="5400000">
            <a:off x="9922214" y="1480988"/>
            <a:ext cx="600481" cy="785245"/>
          </a:xfrm>
          <a:prstGeom prst="rect">
            <a:avLst/>
          </a:prstGeom>
        </p:spPr>
      </p:pic>
      <p:sp>
        <p:nvSpPr>
          <p:cNvPr id="10" name="사각형 설명선 9"/>
          <p:cNvSpPr/>
          <p:nvPr/>
        </p:nvSpPr>
        <p:spPr>
          <a:xfrm>
            <a:off x="4264315" y="5847022"/>
            <a:ext cx="4186665" cy="629501"/>
          </a:xfrm>
          <a:prstGeom prst="wedgeRectCallout">
            <a:avLst>
              <a:gd name="adj1" fmla="val 6065"/>
              <a:gd name="adj2" fmla="val -1056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IEE 802.15.1 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은 </a:t>
            </a:r>
            <a:r>
              <a:rPr lang="ko-KR" altLang="en-US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지그비에</a:t>
            </a:r>
            <a:r>
              <a:rPr lang="ko-KR" altLang="en-US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관한 표준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264315" y="1992429"/>
            <a:ext cx="5323098" cy="3108960"/>
            <a:chOff x="4491410" y="1761395"/>
            <a:chExt cx="5323098" cy="310896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4491410" y="1761395"/>
              <a:ext cx="0" cy="3067085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4629657" y="1886524"/>
              <a:ext cx="2156153" cy="5086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649951" y="2018122"/>
              <a:ext cx="6820" cy="2852233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8940265" y="1886524"/>
              <a:ext cx="874243" cy="0"/>
            </a:xfrm>
            <a:prstGeom prst="line">
              <a:avLst/>
            </a:prstGeom>
            <a:ln w="279400">
              <a:solidFill>
                <a:srgbClr val="002060">
                  <a:alpha val="22000"/>
                </a:srgbClr>
              </a:solidFill>
              <a:head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/>
          <p:cNvCxnSpPr/>
          <p:nvPr/>
        </p:nvCxnSpPr>
        <p:spPr>
          <a:xfrm flipH="1">
            <a:off x="6557017" y="4965032"/>
            <a:ext cx="2156153" cy="5086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567686" y="1968419"/>
            <a:ext cx="6820" cy="2852233"/>
          </a:xfrm>
          <a:prstGeom prst="line">
            <a:avLst/>
          </a:prstGeom>
          <a:ln w="279400">
            <a:solidFill>
              <a:srgbClr val="002060">
                <a:alpha val="22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9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를 이용한 데모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74" y="1405288"/>
            <a:ext cx="2658377" cy="472600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39528" y="2175309"/>
            <a:ext cx="1674796" cy="13475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 설명선 4"/>
          <p:cNvSpPr/>
          <p:nvPr/>
        </p:nvSpPr>
        <p:spPr>
          <a:xfrm>
            <a:off x="3773103" y="1019059"/>
            <a:ext cx="5370897" cy="539014"/>
          </a:xfrm>
          <a:prstGeom prst="wedgeRectCallout">
            <a:avLst>
              <a:gd name="adj1" fmla="val -65994"/>
              <a:gd name="adj2" fmla="val 15892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coap://[2005::ba27:ebff:fefa:d447]/Lights/Led1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46" y="1727734"/>
            <a:ext cx="2295626" cy="40811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727734"/>
            <a:ext cx="2319688" cy="412389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955983" y="3384617"/>
            <a:ext cx="1838426" cy="7673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9431" y="3199951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CoAP</a:t>
            </a:r>
            <a:r>
              <a:rPr lang="en-US" altLang="ko-KR" dirty="0"/>
              <a:t> </a:t>
            </a:r>
            <a:r>
              <a:rPr lang="ko-KR" altLang="en-US" dirty="0"/>
              <a:t>통신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000648" y="3384617"/>
            <a:ext cx="606391" cy="67724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99709" y="3384617"/>
            <a:ext cx="606391" cy="67724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7700211" y="3723239"/>
            <a:ext cx="2098307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898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>
                <a:latin typeface="넥슨 풋볼고딕 B"/>
                <a:ea typeface="넥슨 풋볼고딕 B"/>
              </a:rPr>
              <a:t>차례</a:t>
            </a:r>
          </a:p>
        </p:txBody>
      </p:sp>
      <p:sp>
        <p:nvSpPr>
          <p:cNvPr id="3" name="직사각형 15"/>
          <p:cNvSpPr/>
          <p:nvPr/>
        </p:nvSpPr>
        <p:spPr>
          <a:xfrm>
            <a:off x="5596001" y="2940160"/>
            <a:ext cx="1176274" cy="1335024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11"/>
          <p:cNvSpPr/>
          <p:nvPr/>
        </p:nvSpPr>
        <p:spPr>
          <a:xfrm>
            <a:off x="383370" y="2940160"/>
            <a:ext cx="1150228" cy="133502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12"/>
          <p:cNvSpPr/>
          <p:nvPr/>
        </p:nvSpPr>
        <p:spPr>
          <a:xfrm>
            <a:off x="1601978" y="2940160"/>
            <a:ext cx="1266645" cy="1335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14"/>
          <p:cNvSpPr/>
          <p:nvPr/>
        </p:nvSpPr>
        <p:spPr>
          <a:xfrm>
            <a:off x="2941574" y="2940160"/>
            <a:ext cx="1266645" cy="13350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15"/>
          <p:cNvSpPr/>
          <p:nvPr/>
        </p:nvSpPr>
        <p:spPr>
          <a:xfrm>
            <a:off x="4272026" y="2940160"/>
            <a:ext cx="1266645" cy="1335024"/>
          </a:xfrm>
          <a:prstGeom prst="rect">
            <a:avLst/>
          </a:pr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16"/>
          <p:cNvSpPr/>
          <p:nvPr/>
        </p:nvSpPr>
        <p:spPr>
          <a:xfrm>
            <a:off x="7959724" y="2940160"/>
            <a:ext cx="1260941" cy="1335024"/>
          </a:xfrm>
          <a:prstGeom prst="rect">
            <a:avLst/>
          </a:prstGeom>
          <a:solidFill>
            <a:srgbClr val="122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17"/>
          <p:cNvSpPr/>
          <p:nvPr/>
        </p:nvSpPr>
        <p:spPr>
          <a:xfrm>
            <a:off x="9252077" y="2940160"/>
            <a:ext cx="1260941" cy="1335024"/>
          </a:xfrm>
          <a:prstGeom prst="rect">
            <a:avLst/>
          </a:prstGeom>
          <a:solidFill>
            <a:srgbClr val="071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8"/>
          <p:cNvSpPr/>
          <p:nvPr/>
        </p:nvSpPr>
        <p:spPr>
          <a:xfrm>
            <a:off x="10549001" y="2940160"/>
            <a:ext cx="1335024" cy="133502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3186" y="3103773"/>
            <a:ext cx="1007797" cy="1007797"/>
          </a:xfrm>
          <a:prstGeom prst="rect">
            <a:avLst/>
          </a:prstGeom>
        </p:spPr>
      </p:pic>
      <p:sp>
        <p:nvSpPr>
          <p:cNvPr id="13" name="이등변 삼각형 20"/>
          <p:cNvSpPr/>
          <p:nvPr/>
        </p:nvSpPr>
        <p:spPr>
          <a:xfrm rot="5400000">
            <a:off x="1576869" y="3499536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이등변 삼각형 21"/>
          <p:cNvSpPr/>
          <p:nvPr/>
        </p:nvSpPr>
        <p:spPr>
          <a:xfrm rot="5400000">
            <a:off x="2917730" y="3493700"/>
            <a:ext cx="275632" cy="227947"/>
          </a:xfrm>
          <a:prstGeom prst="triangle">
            <a:avLst>
              <a:gd name="adj" fmla="val 50000"/>
            </a:avLst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이등변 삼각형 22"/>
          <p:cNvSpPr/>
          <p:nvPr/>
        </p:nvSpPr>
        <p:spPr>
          <a:xfrm rot="5400000">
            <a:off x="2898180" y="3499537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이등변 삼각형 23"/>
          <p:cNvSpPr/>
          <p:nvPr/>
        </p:nvSpPr>
        <p:spPr>
          <a:xfrm rot="5400000">
            <a:off x="4237775" y="3499537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이등변 삼각형 24"/>
          <p:cNvSpPr/>
          <p:nvPr/>
        </p:nvSpPr>
        <p:spPr>
          <a:xfrm rot="5400000">
            <a:off x="5563273" y="3499536"/>
            <a:ext cx="275632" cy="216271"/>
          </a:xfrm>
          <a:prstGeom prst="triangle">
            <a:avLst>
              <a:gd name="adj" fmla="val 50000"/>
            </a:avLst>
          </a:prstGeom>
          <a:solidFill>
            <a:schemeClr val="accent1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이등변 삼각형 25"/>
          <p:cNvSpPr/>
          <p:nvPr/>
        </p:nvSpPr>
        <p:spPr>
          <a:xfrm rot="5400000">
            <a:off x="9226482" y="3500024"/>
            <a:ext cx="275632" cy="215297"/>
          </a:xfrm>
          <a:prstGeom prst="triangle">
            <a:avLst>
              <a:gd name="adj" fmla="val 50000"/>
            </a:avLst>
          </a:prstGeom>
          <a:solidFill>
            <a:srgbClr val="122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9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51792" y="3103773"/>
            <a:ext cx="870975" cy="870975"/>
          </a:xfrm>
          <a:prstGeom prst="rect">
            <a:avLst/>
          </a:prstGeom>
        </p:spPr>
      </p:pic>
      <p:pic>
        <p:nvPicPr>
          <p:cNvPr id="2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7806" y="3103773"/>
            <a:ext cx="974870" cy="974870"/>
          </a:xfrm>
          <a:prstGeom prst="rect">
            <a:avLst/>
          </a:prstGeom>
        </p:spPr>
      </p:pic>
      <p:pic>
        <p:nvPicPr>
          <p:cNvPr id="2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43224" y="3143580"/>
            <a:ext cx="935063" cy="935063"/>
          </a:xfrm>
          <a:prstGeom prst="rect">
            <a:avLst/>
          </a:prstGeom>
        </p:spPr>
      </p:pic>
      <p:pic>
        <p:nvPicPr>
          <p:cNvPr id="22" name="그림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61926" y="3091912"/>
            <a:ext cx="957022" cy="957022"/>
          </a:xfrm>
          <a:prstGeom prst="rect">
            <a:avLst/>
          </a:prstGeom>
        </p:spPr>
      </p:pic>
      <p:pic>
        <p:nvPicPr>
          <p:cNvPr id="2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206983" y="3179726"/>
            <a:ext cx="978433" cy="978433"/>
          </a:xfrm>
          <a:prstGeom prst="rect">
            <a:avLst/>
          </a:prstGeom>
        </p:spPr>
      </p:pic>
      <p:pic>
        <p:nvPicPr>
          <p:cNvPr id="24" name="그림 3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44285" y="3059568"/>
            <a:ext cx="1034588" cy="1034588"/>
          </a:xfrm>
          <a:prstGeom prst="rect">
            <a:avLst/>
          </a:prstGeom>
        </p:spPr>
      </p:pic>
      <p:sp>
        <p:nvSpPr>
          <p:cNvPr id="25" name="TextBox 34"/>
          <p:cNvSpPr txBox="1"/>
          <p:nvPr/>
        </p:nvSpPr>
        <p:spPr>
          <a:xfrm>
            <a:off x="646536" y="1790630"/>
            <a:ext cx="1093363" cy="693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DEEBF7"/>
                </a:solidFill>
              </a:rPr>
              <a:t>01</a:t>
            </a:r>
            <a:endParaRPr lang="ko-KR" altLang="en-US" sz="4000" b="1">
              <a:solidFill>
                <a:srgbClr val="DEEBF7"/>
              </a:solidFill>
            </a:endParaRPr>
          </a:p>
        </p:txBody>
      </p:sp>
      <p:sp>
        <p:nvSpPr>
          <p:cNvPr id="26" name="TextBox 36"/>
          <p:cNvSpPr txBox="1"/>
          <p:nvPr/>
        </p:nvSpPr>
        <p:spPr>
          <a:xfrm>
            <a:off x="4501949" y="4878846"/>
            <a:ext cx="1093363" cy="700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80000"/>
                    <a:lumOff val="20000"/>
                  </a:schemeClr>
                </a:solidFill>
              </a:rPr>
              <a:t>04</a:t>
            </a:r>
            <a:endParaRPr lang="ko-KR" altLang="en-US" sz="4000" b="1">
              <a:solidFill>
                <a:schemeClr val="accent1">
                  <a:lumMod val="80000"/>
                  <a:lumOff val="20000"/>
                </a:schemeClr>
              </a:solidFill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9512369" y="4808929"/>
            <a:ext cx="1093364" cy="69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07111B"/>
                </a:solidFill>
              </a:rPr>
              <a:t>0</a:t>
            </a:r>
            <a:r>
              <a:rPr lang="ko-KR" altLang="en-US" sz="4000" b="1">
                <a:solidFill>
                  <a:srgbClr val="07111B"/>
                </a:solidFill>
              </a:rPr>
              <a:t>8</a:t>
            </a:r>
          </a:p>
        </p:txBody>
      </p:sp>
      <p:sp>
        <p:nvSpPr>
          <p:cNvPr id="28" name="TextBox 38"/>
          <p:cNvSpPr txBox="1"/>
          <p:nvPr/>
        </p:nvSpPr>
        <p:spPr>
          <a:xfrm>
            <a:off x="1815064" y="4905267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BDD7EE"/>
                </a:solidFill>
              </a:rPr>
              <a:t>02</a:t>
            </a:r>
            <a:endParaRPr lang="ko-KR" altLang="en-US" sz="4000" b="1">
              <a:solidFill>
                <a:srgbClr val="BDD7EE"/>
              </a:solidFill>
            </a:endParaRPr>
          </a:p>
        </p:txBody>
      </p:sp>
      <p:sp>
        <p:nvSpPr>
          <p:cNvPr id="29" name="TextBox 39"/>
          <p:cNvSpPr txBox="1"/>
          <p:nvPr/>
        </p:nvSpPr>
        <p:spPr>
          <a:xfrm>
            <a:off x="3091868" y="1809642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03</a:t>
            </a:r>
            <a:endParaRPr lang="ko-KR" altLang="en-US" sz="4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40"/>
          <p:cNvSpPr txBox="1"/>
          <p:nvPr/>
        </p:nvSpPr>
        <p:spPr>
          <a:xfrm>
            <a:off x="8155410" y="1771541"/>
            <a:ext cx="1093364" cy="69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122D46"/>
                </a:solidFill>
              </a:rPr>
              <a:t>0</a:t>
            </a:r>
            <a:r>
              <a:rPr lang="ko-KR" altLang="en-US" sz="4000" b="1">
                <a:solidFill>
                  <a:srgbClr val="122D46"/>
                </a:solidFill>
              </a:rPr>
              <a:t>7</a:t>
            </a:r>
          </a:p>
        </p:txBody>
      </p:sp>
      <p:sp>
        <p:nvSpPr>
          <p:cNvPr id="31" name="TextBox 41"/>
          <p:cNvSpPr txBox="1"/>
          <p:nvPr/>
        </p:nvSpPr>
        <p:spPr>
          <a:xfrm>
            <a:off x="10674979" y="1704867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rgbClr val="000000"/>
                </a:solidFill>
              </a:rPr>
              <a:t>0</a:t>
            </a:r>
            <a:r>
              <a:rPr lang="ko-KR" altLang="en-US" sz="4000" b="1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32" name="TextBox 42"/>
          <p:cNvSpPr txBox="1"/>
          <p:nvPr/>
        </p:nvSpPr>
        <p:spPr>
          <a:xfrm>
            <a:off x="719888" y="2455448"/>
            <a:ext cx="6479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개요</a:t>
            </a:r>
          </a:p>
        </p:txBody>
      </p:sp>
      <p:sp>
        <p:nvSpPr>
          <p:cNvPr id="33" name="TextBox 44"/>
          <p:cNvSpPr txBox="1"/>
          <p:nvPr/>
        </p:nvSpPr>
        <p:spPr>
          <a:xfrm>
            <a:off x="4256618" y="4544059"/>
            <a:ext cx="1635547" cy="3594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시스템 구성도</a:t>
            </a:r>
          </a:p>
        </p:txBody>
      </p:sp>
      <p:sp>
        <p:nvSpPr>
          <p:cNvPr id="34" name="TextBox 45"/>
          <p:cNvSpPr txBox="1"/>
          <p:nvPr/>
        </p:nvSpPr>
        <p:spPr>
          <a:xfrm rot="10849111" flipV="1">
            <a:off x="9309333" y="4486606"/>
            <a:ext cx="1177290" cy="3666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수행 일정</a:t>
            </a:r>
          </a:p>
        </p:txBody>
      </p:sp>
      <p:sp>
        <p:nvSpPr>
          <p:cNvPr id="35" name="TextBox 46"/>
          <p:cNvSpPr txBox="1"/>
          <p:nvPr/>
        </p:nvSpPr>
        <p:spPr>
          <a:xfrm>
            <a:off x="10379104" y="2259888"/>
            <a:ext cx="149476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/>
              <a:t>필요 기술 및</a:t>
            </a:r>
          </a:p>
          <a:p>
            <a:pPr lvl="0" algn="ctr">
              <a:defRPr lang="ko-KR" altLang="en-US"/>
            </a:pPr>
            <a:r>
              <a:rPr lang="ko-KR" altLang="en-US"/>
              <a:t>참고 문헌</a:t>
            </a:r>
          </a:p>
        </p:txBody>
      </p:sp>
      <p:sp>
        <p:nvSpPr>
          <p:cNvPr id="36" name="TextBox 47"/>
          <p:cNvSpPr txBox="1"/>
          <p:nvPr/>
        </p:nvSpPr>
        <p:spPr>
          <a:xfrm>
            <a:off x="7961580" y="2399741"/>
            <a:ext cx="1182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업무 분담</a:t>
            </a:r>
          </a:p>
        </p:txBody>
      </p:sp>
      <p:sp>
        <p:nvSpPr>
          <p:cNvPr id="37" name="TextBox 48"/>
          <p:cNvSpPr txBox="1"/>
          <p:nvPr/>
        </p:nvSpPr>
        <p:spPr>
          <a:xfrm>
            <a:off x="2820877" y="2419497"/>
            <a:ext cx="1635346" cy="359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수행 시나리오</a:t>
            </a:r>
          </a:p>
        </p:txBody>
      </p:sp>
      <p:sp>
        <p:nvSpPr>
          <p:cNvPr id="38" name="TextBox 49"/>
          <p:cNvSpPr txBox="1"/>
          <p:nvPr/>
        </p:nvSpPr>
        <p:spPr>
          <a:xfrm>
            <a:off x="1415565" y="4395965"/>
            <a:ext cx="1703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/>
              <a:t>관련 연구 및 사례</a:t>
            </a:r>
          </a:p>
        </p:txBody>
      </p:sp>
      <p:sp>
        <p:nvSpPr>
          <p:cNvPr id="39" name="TextBox 47"/>
          <p:cNvSpPr txBox="1"/>
          <p:nvPr/>
        </p:nvSpPr>
        <p:spPr>
          <a:xfrm>
            <a:off x="5392370" y="2456891"/>
            <a:ext cx="16396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상세모듈 설계</a:t>
            </a:r>
          </a:p>
        </p:txBody>
      </p:sp>
      <p:sp>
        <p:nvSpPr>
          <p:cNvPr id="40" name="TextBox 47"/>
          <p:cNvSpPr txBox="1"/>
          <p:nvPr/>
        </p:nvSpPr>
        <p:spPr>
          <a:xfrm>
            <a:off x="6899437" y="4554506"/>
            <a:ext cx="1106219" cy="3584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개발환경</a:t>
            </a:r>
          </a:p>
        </p:txBody>
      </p:sp>
      <p:sp>
        <p:nvSpPr>
          <p:cNvPr id="41" name="직사각형 15"/>
          <p:cNvSpPr/>
          <p:nvPr/>
        </p:nvSpPr>
        <p:spPr>
          <a:xfrm>
            <a:off x="6831076" y="2940160"/>
            <a:ext cx="1102191" cy="1335024"/>
          </a:xfrm>
          <a:prstGeom prst="rect">
            <a:avLst/>
          </a:prstGeom>
          <a:solidFill>
            <a:schemeClr val="accent1">
              <a:lumMod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이등변 삼각형 24"/>
          <p:cNvSpPr/>
          <p:nvPr/>
        </p:nvSpPr>
        <p:spPr>
          <a:xfrm rot="5400000">
            <a:off x="7938850" y="3501830"/>
            <a:ext cx="275632" cy="211683"/>
          </a:xfrm>
          <a:prstGeom prst="triangle">
            <a:avLst>
              <a:gd name="adj" fmla="val 50000"/>
            </a:avLst>
          </a:prstGeom>
          <a:solidFill>
            <a:schemeClr val="accent1">
              <a:lumMod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이등변 삼각형 24"/>
          <p:cNvSpPr/>
          <p:nvPr/>
        </p:nvSpPr>
        <p:spPr>
          <a:xfrm rot="5400000">
            <a:off x="6796908" y="3501830"/>
            <a:ext cx="275632" cy="211683"/>
          </a:xfrm>
          <a:prstGeom prst="triangle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TextBox 39"/>
          <p:cNvSpPr txBox="1"/>
          <p:nvPr/>
        </p:nvSpPr>
        <p:spPr>
          <a:xfrm>
            <a:off x="5642452" y="1809642"/>
            <a:ext cx="1093363" cy="69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90000"/>
                  </a:schemeClr>
                </a:solidFill>
              </a:rPr>
              <a:t>0</a:t>
            </a:r>
            <a:r>
              <a:rPr lang="ko-KR" altLang="en-US" sz="4000" b="1">
                <a:solidFill>
                  <a:schemeClr val="accent1">
                    <a:lumMod val="90000"/>
                  </a:schemeClr>
                </a:solidFill>
              </a:rPr>
              <a:t>5</a:t>
            </a:r>
          </a:p>
        </p:txBody>
      </p:sp>
      <p:sp>
        <p:nvSpPr>
          <p:cNvPr id="45" name="TextBox 36"/>
          <p:cNvSpPr txBox="1"/>
          <p:nvPr/>
        </p:nvSpPr>
        <p:spPr>
          <a:xfrm>
            <a:off x="7018665" y="4878846"/>
            <a:ext cx="1093363" cy="700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>
                    <a:lumMod val="90000"/>
                  </a:schemeClr>
                </a:solidFill>
              </a:rPr>
              <a:t>0</a:t>
            </a:r>
            <a:r>
              <a:rPr lang="ko-KR" altLang="en-US" sz="4000" b="1">
                <a:solidFill>
                  <a:schemeClr val="accent1">
                    <a:lumMod val="90000"/>
                  </a:schemeClr>
                </a:solidFill>
              </a:rPr>
              <a:t>6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15725" y="3103154"/>
            <a:ext cx="1059906" cy="1059906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44450" y="3048725"/>
            <a:ext cx="1073514" cy="10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80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와이어 </a:t>
            </a:r>
            <a:r>
              <a:rPr lang="ko-KR" altLang="en-US" dirty="0" err="1"/>
              <a:t>샤크를</a:t>
            </a:r>
            <a:r>
              <a:rPr lang="ko-KR" altLang="en-US" dirty="0"/>
              <a:t> 통한 </a:t>
            </a:r>
            <a:r>
              <a:rPr lang="en-US" altLang="ko-KR" dirty="0" err="1"/>
              <a:t>CoAP</a:t>
            </a:r>
            <a:r>
              <a:rPr lang="en-US" altLang="ko-KR" dirty="0"/>
              <a:t> </a:t>
            </a:r>
            <a:r>
              <a:rPr lang="ko-KR" altLang="en-US" dirty="0" err="1"/>
              <a:t>패킷</a:t>
            </a:r>
            <a:r>
              <a:rPr lang="ko-KR" altLang="en-US" dirty="0"/>
              <a:t> 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7"/>
          <a:stretch/>
        </p:blipFill>
        <p:spPr>
          <a:xfrm>
            <a:off x="747843" y="1404020"/>
            <a:ext cx="5373824" cy="18602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02381" y="1366787"/>
            <a:ext cx="4343388" cy="221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6690056" y="1711028"/>
            <a:ext cx="1867300" cy="798897"/>
          </a:xfrm>
          <a:prstGeom prst="wedgeRectCallout">
            <a:avLst>
              <a:gd name="adj1" fmla="val -122228"/>
              <a:gd name="adj2" fmla="val -7003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CoAP</a:t>
            </a:r>
            <a:r>
              <a:rPr lang="en-US" altLang="ko-KR" dirty="0"/>
              <a:t> Protocol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201080"/>
              </p:ext>
            </p:extLst>
          </p:nvPr>
        </p:nvGraphicFramePr>
        <p:xfrm>
          <a:off x="946927" y="4098133"/>
          <a:ext cx="10349480" cy="18887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69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9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9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9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21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1(VER)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0(TYPE)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8(TKL)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PUT(CODE)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927(</a:t>
                      </a:r>
                      <a:r>
                        <a:rPr lang="en-US" altLang="ko-KR" sz="2300" dirty="0" err="1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MsgID</a:t>
                      </a:r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195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86c98e6e1fedca37(Token)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195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Uri-path - Lights/Led1</a:t>
                      </a:r>
                      <a:r>
                        <a:rPr lang="en-US" altLang="ko-KR" sz="230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, Text/plain(Option)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95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ON</a:t>
                      </a:r>
                      <a:r>
                        <a:rPr lang="en-US" altLang="ko-KR" sz="230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(Payload)</a:t>
                      </a:r>
                      <a:endParaRPr lang="ko-KR" altLang="en-US" sz="230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16432" marR="116432" marT="58216" marB="5821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3214838" y="3301464"/>
            <a:ext cx="779647" cy="77838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04661" y="6073541"/>
            <a:ext cx="51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CoAP</a:t>
            </a:r>
            <a:r>
              <a:rPr lang="en-US" altLang="ko-KR" b="1" dirty="0"/>
              <a:t> Led1</a:t>
            </a:r>
            <a:r>
              <a:rPr lang="ko-KR" altLang="en-US" b="1" dirty="0"/>
              <a:t>에 </a:t>
            </a:r>
            <a:r>
              <a:rPr lang="en-US" altLang="ko-KR" b="1" dirty="0"/>
              <a:t>ON</a:t>
            </a:r>
            <a:r>
              <a:rPr lang="ko-KR" altLang="en-US" b="1" dirty="0"/>
              <a:t>을 보내서 </a:t>
            </a:r>
            <a:r>
              <a:rPr lang="en-US" altLang="ko-KR" b="1" dirty="0"/>
              <a:t>Led</a:t>
            </a:r>
            <a:r>
              <a:rPr lang="ko-KR" altLang="en-US" b="1" dirty="0"/>
              <a:t>를 키는 </a:t>
            </a:r>
            <a:r>
              <a:rPr lang="en-US" altLang="ko-KR" b="1" dirty="0"/>
              <a:t>Packet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77097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현황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99447" y="846166"/>
            <a:ext cx="293192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개발 완료한 기능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30988" y="1495175"/>
            <a:ext cx="9140216" cy="1925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Gateway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구현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 구현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아두이노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센서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(Led,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불꽃감지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온습도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먼지센서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구현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데모용 </a:t>
            </a: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안드로이드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통신 </a:t>
            </a: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구현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API Mode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통신 구현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33699" y="3594985"/>
            <a:ext cx="3597669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개발할 기능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0988" y="4326505"/>
            <a:ext cx="9140216" cy="2279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아두이노와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서버간의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통신 개발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(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현재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AT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모드로 통신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RD, Proxy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개발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안드로이드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Web UI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개발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안드로이드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그 외에 센서 개발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(DC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모터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스위치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등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 –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아직 부품 배송 </a:t>
            </a: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안옴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시간이 남으면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UDP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보안 기술인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DTLS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개발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264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3976" y="918156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Web Server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12850"/>
              </p:ext>
            </p:extLst>
          </p:nvPr>
        </p:nvGraphicFramePr>
        <p:xfrm>
          <a:off x="2122111" y="1575412"/>
          <a:ext cx="8630352" cy="3403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3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7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8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 (Servlet, JSP) &amp; HTML &amp; CSS &amp; JavaScript (jQuery)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Server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Apache Tomcat 8.0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Raspberry</a:t>
                      </a:r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pi 3 model B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Californium</a:t>
                      </a:r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</a:t>
                      </a:r>
                      <a:r>
                        <a:rPr lang="en-US" altLang="ko-KR" baseline="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CoAP</a:t>
                      </a:r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Windows OS / Eclipse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47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2457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CoAP</a:t>
            </a:r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Server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13366"/>
              </p:ext>
            </p:extLst>
          </p:nvPr>
        </p:nvGraphicFramePr>
        <p:xfrm>
          <a:off x="2122110" y="1575412"/>
          <a:ext cx="9203229" cy="2941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Raspberry Pi 3 Model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Californium</a:t>
                      </a:r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</a:t>
                      </a:r>
                      <a:r>
                        <a:rPr lang="en-US" altLang="ko-KR" baseline="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CoAP</a:t>
                      </a:r>
                      <a:r>
                        <a:rPr lang="en-US" altLang="ko-KR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Framework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Raspbian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OS,</a:t>
                      </a:r>
                      <a:r>
                        <a:rPr lang="en-US" altLang="ko-KR" sz="1800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Linux 4.4, Eclipse</a:t>
                      </a:r>
                      <a:endParaRPr lang="en-US" altLang="ko-KR" sz="18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통신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Zigbee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(</a:t>
                      </a:r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Xbee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) S1, Bluetooth Low Energy (BLE) 4.1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11116"/>
              </p:ext>
            </p:extLst>
          </p:nvPr>
        </p:nvGraphicFramePr>
        <p:xfrm>
          <a:off x="2122110" y="4753656"/>
          <a:ext cx="9203229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>
                  <a:extLst>
                    <a:ext uri="{9D8B030D-6E8A-4147-A177-3AD203B41FA5}">
                      <a16:colId xmlns:a16="http://schemas.microsoft.com/office/drawing/2014/main" val="95889612"/>
                    </a:ext>
                  </a:extLst>
                </a:gridCol>
                <a:gridCol w="7003067">
                  <a:extLst>
                    <a:ext uri="{9D8B030D-6E8A-4147-A177-3AD203B41FA5}">
                      <a16:colId xmlns:a16="http://schemas.microsoft.com/office/drawing/2014/main" val="414385198"/>
                    </a:ext>
                  </a:extLst>
                </a:gridCol>
              </a:tblGrid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Client browser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FireFox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51.0.1 – Mozilla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Copper user-agent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25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334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366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6LoWPAN Gateway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23858"/>
              </p:ext>
            </p:extLst>
          </p:nvPr>
        </p:nvGraphicFramePr>
        <p:xfrm>
          <a:off x="2122110" y="1575412"/>
          <a:ext cx="9203229" cy="2941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Shell &amp; Python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Raspberry Pi 3 Model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Module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Bluetooth 6LoWPAN Module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Raspbian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OS,</a:t>
                      </a:r>
                      <a:r>
                        <a:rPr lang="en-US" altLang="ko-KR" sz="1800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Linux 4.4, Bash, VI</a:t>
                      </a:r>
                      <a:endParaRPr lang="en-US" altLang="ko-KR" sz="18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통신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Bluetooth Low Energy (BLE) 4.1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881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326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Arduino</a:t>
            </a:r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(Sensor)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40861"/>
              </p:ext>
            </p:extLst>
          </p:nvPr>
        </p:nvGraphicFramePr>
        <p:xfrm>
          <a:off x="2122110" y="1575412"/>
          <a:ext cx="9203229" cy="4953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 &amp; Python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Hardware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Arduino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Uno 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Windows 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통신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Zigbee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(</a:t>
                      </a:r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Xbee</a:t>
                      </a: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) S1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플랫폼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Arduino</a:t>
                      </a:r>
                      <a:r>
                        <a:rPr lang="en-US" altLang="ko-KR" sz="1800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1.8.1</a:t>
                      </a:r>
                      <a:endParaRPr lang="en-US" altLang="ko-KR" sz="18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Sensor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Motor(DC Motor)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LED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Switch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Temperature Sensor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Humidity Sensor</a:t>
                      </a:r>
                    </a:p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Dust Sensor</a:t>
                      </a:r>
                    </a:p>
                    <a:p>
                      <a:pPr algn="ctr"/>
                      <a:r>
                        <a:rPr lang="en-US" altLang="ko-KR" sz="1800" dirty="0" err="1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Xbee</a:t>
                      </a:r>
                      <a:endParaRPr lang="en-US" altLang="ko-KR" sz="18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308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3976" y="918156"/>
            <a:ext cx="3822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Android Application</a:t>
            </a:r>
            <a:endParaRPr lang="ko-KR" altLang="en-US" sz="3200" dirty="0"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631813"/>
              </p:ext>
            </p:extLst>
          </p:nvPr>
        </p:nvGraphicFramePr>
        <p:xfrm>
          <a:off x="2122110" y="1575412"/>
          <a:ext cx="9203229" cy="2350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Java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OS</a:t>
                      </a:r>
                      <a:endParaRPr lang="ko-KR" altLang="en-US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Android 6.0 Marshmallow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Windows 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개발 환경</a:t>
                      </a:r>
                    </a:p>
                  </a:txBody>
                  <a:tcPr anchor="ctr">
                    <a:solidFill>
                      <a:srgbClr val="F8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Android</a:t>
                      </a:r>
                      <a:r>
                        <a:rPr lang="en-US" altLang="ko-KR" sz="1800" baseline="0" dirty="0"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Studio 2.2</a:t>
                      </a:r>
                      <a:endParaRPr lang="en-US" altLang="ko-KR" sz="1800" dirty="0"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701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462346"/>
              </p:ext>
            </p:extLst>
          </p:nvPr>
        </p:nvGraphicFramePr>
        <p:xfrm>
          <a:off x="535787" y="1051940"/>
          <a:ext cx="11123098" cy="5438992"/>
        </p:xfrm>
        <a:graphic>
          <a:graphicData uri="http://schemas.openxmlformats.org/drawingml/2006/table">
            <a:tbl>
              <a:tblPr firstRow="1" bandRow="1"/>
              <a:tblGrid>
                <a:gridCol w="1420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7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7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44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77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latin typeface="넥슨 풋볼고딕 L"/>
                        <a:ea typeface="넥슨 풋볼고딕 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800" b="1">
                          <a:latin typeface="넥슨 풋볼고딕 L"/>
                          <a:ea typeface="넥슨 풋볼고딕 L"/>
                        </a:rPr>
                        <a:t>박경재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800" b="1" dirty="0">
                          <a:latin typeface="넥슨 풋볼고딕 L"/>
                          <a:ea typeface="넥슨 풋볼고딕 L"/>
                        </a:rPr>
                        <a:t>이영훈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800" b="1" dirty="0">
                          <a:latin typeface="넥슨 풋볼고딕 L"/>
                          <a:ea typeface="넥슨 풋볼고딕 L"/>
                        </a:rPr>
                        <a:t>문동선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194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 dirty="0">
                          <a:latin typeface="넥슨 풋볼고딕 L"/>
                          <a:ea typeface="넥슨 풋볼고딕 L"/>
                        </a:rPr>
                        <a:t>자료수집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-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library, 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라즈베리파이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운영체제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커널 정보,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bluetooh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le,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지그비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모듈,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Califonium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,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안드로이드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API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기술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431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 dirty="0">
                          <a:latin typeface="넥슨 풋볼고딕 L"/>
                          <a:ea typeface="넥슨 풋볼고딕 L"/>
                        </a:rPr>
                        <a:t>설   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- IPv6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6LoWAN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으로 변환하기 위한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gateway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및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외부 원격 클라이언트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-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Califonium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framwork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를 통한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Java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기반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Server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구현 및 내부 단말기와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직비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통신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-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Califonium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framwork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를 통한 웹 서버 및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안드로이드</a:t>
                      </a:r>
                      <a:r>
                        <a:rPr lang="ko-KR" altLang="en-US" sz="2000" baseline="0" dirty="0">
                          <a:latin typeface="넥슨 풋볼고딕 L"/>
                          <a:ea typeface="넥슨 풋볼고딕 L"/>
                        </a:rPr>
                        <a:t> 어플리케이션 제작</a:t>
                      </a: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194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 dirty="0">
                          <a:latin typeface="넥슨 풋볼고딕 L"/>
                          <a:ea typeface="넥슨 풋볼고딕 L"/>
                        </a:rPr>
                        <a:t>구   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- 6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LoWPAN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gateway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및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 Server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와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블루투스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통신 구현</a:t>
                      </a:r>
                      <a:endParaRPr lang="en-US" altLang="ko-KR" sz="2000" dirty="0">
                        <a:latin typeface="넥슨 풋볼고딕 L"/>
                        <a:ea typeface="넥슨 풋볼고딕 L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-</a:t>
                      </a:r>
                      <a:r>
                        <a:rPr lang="en-US" altLang="ko-KR" sz="2000" baseline="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Zigbee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를 통한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API 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통신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  <a:defRPr lang="ko-KR" altLang="en-US"/>
                      </a:pP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000" dirty="0">
                          <a:latin typeface="넥슨 풋볼고딕 L"/>
                          <a:ea typeface="넥슨 풋볼고딕 L"/>
                        </a:rPr>
                        <a:t>Server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구현 및 </a:t>
                      </a:r>
                      <a:r>
                        <a:rPr lang="en-US" altLang="ko-KR" sz="2000" dirty="0" err="1">
                          <a:latin typeface="넥슨 풋볼고딕 L"/>
                          <a:ea typeface="넥슨 풋볼고딕 L"/>
                        </a:rPr>
                        <a:t>Arduino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단말기와 </a:t>
                      </a:r>
                      <a:r>
                        <a:rPr lang="ko-KR" altLang="en-US" sz="2000" dirty="0" err="1">
                          <a:latin typeface="넥슨 풋볼고딕 L"/>
                          <a:ea typeface="넥슨 풋볼고딕 L"/>
                        </a:rPr>
                        <a:t>직비</a:t>
                      </a: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 통신</a:t>
                      </a:r>
                      <a:endParaRPr lang="en-US" altLang="ko-KR" sz="2000" dirty="0">
                        <a:latin typeface="넥슨 풋볼고딕 L"/>
                        <a:ea typeface="넥슨 풋볼고딕 L"/>
                      </a:endParaRPr>
                    </a:p>
                    <a:p>
                      <a:pPr marL="342900" indent="-342900" algn="ctr">
                        <a:buFontTx/>
                        <a:buChar char="-"/>
                        <a:defRPr lang="ko-KR" altLang="en-US"/>
                      </a:pPr>
                      <a:r>
                        <a:rPr lang="ko-KR" altLang="en-US" sz="2000" dirty="0">
                          <a:latin typeface="넥슨 풋볼고딕 L"/>
                          <a:ea typeface="넥슨 풋볼고딕 L"/>
                        </a:rPr>
                        <a:t>클라이언트 안드로이드 어플리케이션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0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62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3000" b="1" dirty="0">
                          <a:latin typeface="넥슨 풋볼고딕 L"/>
                          <a:ea typeface="넥슨 풋볼고딕 L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- </a:t>
                      </a:r>
                      <a:r>
                        <a:rPr lang="en-US" altLang="ko-KR" sz="2400" dirty="0" err="1">
                          <a:latin typeface="넥슨 풋볼고딕 L"/>
                          <a:ea typeface="넥슨 풋볼고딕 L"/>
                        </a:rPr>
                        <a:t>CoAP</a:t>
                      </a: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 </a:t>
                      </a:r>
                      <a:r>
                        <a:rPr lang="en-US" altLang="ko-KR" sz="2400" dirty="0">
                          <a:latin typeface="넥슨 풋볼고딕 L"/>
                          <a:ea typeface="넥슨 풋볼고딕 L"/>
                        </a:rPr>
                        <a:t>Server, 6LoWPAN gateway, </a:t>
                      </a: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각 </a:t>
                      </a:r>
                      <a:r>
                        <a:rPr lang="en-US" altLang="ko-KR" sz="2400" dirty="0" err="1">
                          <a:latin typeface="넥슨 풋볼고딕 L"/>
                          <a:ea typeface="넥슨 풋볼고딕 L"/>
                        </a:rPr>
                        <a:t>IoT</a:t>
                      </a:r>
                      <a:r>
                        <a:rPr lang="ko-KR" altLang="en-US" sz="2400" dirty="0">
                          <a:latin typeface="넥슨 풋볼고딕 L"/>
                          <a:ea typeface="넥슨 풋볼고딕 L"/>
                        </a:rPr>
                        <a:t> 단말 모듈 통신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2400" dirty="0">
                        <a:latin typeface="넥슨 풋볼고딕 L"/>
                        <a:ea typeface="넥슨 풋볼고딕 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업무 분담</a:t>
            </a:r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 rot="19901134">
            <a:off x="-135712" y="148280"/>
            <a:ext cx="1890937" cy="14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680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졸업 설계 수행 일정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922699"/>
              </p:ext>
            </p:extLst>
          </p:nvPr>
        </p:nvGraphicFramePr>
        <p:xfrm>
          <a:off x="736598" y="813813"/>
          <a:ext cx="11023602" cy="5784689"/>
        </p:xfrm>
        <a:graphic>
          <a:graphicData uri="http://schemas.openxmlformats.org/drawingml/2006/table">
            <a:tbl>
              <a:tblPr/>
              <a:tblGrid>
                <a:gridCol w="2369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2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65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57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0965"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4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추진일정</a:t>
                      </a:r>
                    </a:p>
                  </a:txBody>
                  <a:tcPr marL="17884" marR="17884" marT="17884" marB="17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추진사항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12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1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2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chemeClr val="tx1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3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4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5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6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7-9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주제조사 및 선정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3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요구사항 정의 및 분석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시스템 설계 및 상세 설계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구현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시험 및 데모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문서화 및 발표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졸업장품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 최종 보고서 작성 및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패키징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 marL="17884" marR="17884" marT="17884" marB="1788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52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필요기술 및 참고문헌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51236" y="1263456"/>
            <a:ext cx="5698084" cy="100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 CoAP</a:t>
            </a:r>
            <a:r>
              <a:rPr lang="ko-KR" altLang="en-US" sz="2000" b="1">
                <a:latin typeface="넥슨 풋볼고딕 B"/>
                <a:ea typeface="넥슨 풋볼고딕 B"/>
                <a:cs typeface="+mj-cs"/>
              </a:rPr>
              <a:t> 규격 및 정보 </a:t>
            </a:r>
            <a:r>
              <a:rPr lang="en-US" altLang="ko-KR" sz="2000" b="1">
                <a:latin typeface="넥슨 풋볼고딕 B"/>
                <a:ea typeface="넥슨 풋볼고딕 B"/>
                <a:cs typeface="+mj-cs"/>
                <a:hlinkClick r:id="rId2"/>
              </a:rPr>
              <a:t>https://tools.ietf.org.html/rtc7252</a:t>
            </a:r>
            <a:endParaRPr lang="en-US" altLang="ko-KR" sz="2000" b="1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http://coap.technology/</a:t>
            </a:r>
          </a:p>
        </p:txBody>
      </p:sp>
      <p:pic>
        <p:nvPicPr>
          <p:cNvPr id="5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1913" y="1419475"/>
            <a:ext cx="1442561" cy="764557"/>
          </a:xfrm>
          <a:prstGeom prst="rect">
            <a:avLst/>
          </a:prstGeom>
        </p:spPr>
      </p:pic>
      <p:pic>
        <p:nvPicPr>
          <p:cNvPr id="10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32284" y="2355055"/>
            <a:ext cx="912624" cy="1100139"/>
          </a:xfrm>
          <a:prstGeom prst="rect">
            <a:avLst/>
          </a:prstGeom>
        </p:spPr>
      </p:pic>
      <p:sp>
        <p:nvSpPr>
          <p:cNvPr id="11" name="TextBox 4"/>
          <p:cNvSpPr txBox="1"/>
          <p:nvPr/>
        </p:nvSpPr>
        <p:spPr>
          <a:xfrm>
            <a:off x="3563937" y="2496722"/>
            <a:ext cx="6015583" cy="1075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 Rasberry pi GPIO</a:t>
            </a: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http://www.rasplay.org/</a:t>
            </a:r>
          </a:p>
          <a:p>
            <a:pPr lvl="0">
              <a:defRPr lang="ko-KR" altLang="en-US"/>
            </a:pPr>
            <a:endParaRPr lang="ko-KR" altLang="en-US" sz="2500" b="1">
              <a:latin typeface="넥슨 풋볼고딕 B"/>
              <a:ea typeface="넥슨 풋볼고딕 B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71625" y="3609975"/>
            <a:ext cx="1905000" cy="1905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38299" y="3238881"/>
            <a:ext cx="1828799" cy="1304543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3563937" y="3439697"/>
            <a:ext cx="7882483" cy="9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</a:t>
            </a:r>
            <a:r>
              <a:rPr lang="ko-KR" altLang="en-US" sz="2000" b="1">
                <a:latin typeface="넥슨 풋볼고딕 B"/>
                <a:ea typeface="넥슨 풋볼고딕 B"/>
                <a:cs typeface="+mj-cs"/>
              </a:rPr>
              <a:t> </a:t>
            </a: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Bluetooth le</a:t>
            </a: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  <a:hlinkClick r:id="rId7"/>
              </a:rPr>
              <a:t>https://zoyi.co/tech-blog/2015/11/03/Bluetoot-Low-Energy-BLE</a:t>
            </a:r>
            <a:endParaRPr lang="en-US" altLang="ko-KR" sz="2000" b="1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endParaRPr lang="en-US" altLang="ko-KR" sz="2000" b="1">
              <a:latin typeface="넥슨 풋볼고딕 B"/>
              <a:ea typeface="넥슨 풋볼고딕 B"/>
              <a:cs typeface="+mj-cs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3563937" y="4382672"/>
            <a:ext cx="6396583" cy="9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o Zigbee</a:t>
            </a:r>
          </a:p>
          <a:p>
            <a:pPr lvl="0">
              <a:defRPr lang="ko-KR" altLang="en-US"/>
            </a:pPr>
            <a:r>
              <a:rPr lang="en-US" altLang="ko-KR" sz="2000" b="1">
                <a:latin typeface="넥슨 풋볼고딕 B"/>
                <a:ea typeface="넥슨 풋볼고딕 B"/>
                <a:cs typeface="+mj-cs"/>
              </a:rPr>
              <a:t>엑스비 무선 아두이노 FUN</a:t>
            </a:r>
            <a:r>
              <a:rPr lang="ko-KR" altLang="en-US" sz="2000" b="1">
                <a:latin typeface="넥슨 풋볼고딕 B"/>
                <a:ea typeface="넥슨 풋볼고딕 B"/>
                <a:cs typeface="+mj-cs"/>
              </a:rPr>
              <a:t>! 심재창, 정욱직 저</a:t>
            </a:r>
          </a:p>
          <a:p>
            <a:pPr lvl="0">
              <a:defRPr lang="ko-KR" altLang="en-US"/>
            </a:pPr>
            <a:r>
              <a:rPr lang="ko-KR" altLang="en-US" sz="2000">
                <a:latin typeface="넥슨 풋볼고딕 B"/>
                <a:ea typeface="넥슨 풋볼고딕 B"/>
                <a:cs typeface="+mj-cs"/>
              </a:rPr>
              <a:t>https://www.digi.com/support/productdetail?pid=3352</a:t>
            </a:r>
          </a:p>
        </p:txBody>
      </p:sp>
      <p:sp>
        <p:nvSpPr>
          <p:cNvPr id="17" name="TextBox 4"/>
          <p:cNvSpPr txBox="1"/>
          <p:nvPr/>
        </p:nvSpPr>
        <p:spPr>
          <a:xfrm>
            <a:off x="3563937" y="5525672"/>
            <a:ext cx="6396583" cy="130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>
                <a:latin typeface="넥슨 풋볼고딕 B"/>
                <a:ea typeface="넥슨 풋볼고딕 B"/>
                <a:cs typeface="+mj-cs"/>
              </a:rPr>
              <a:t>o Californium </a:t>
            </a:r>
            <a:r>
              <a:rPr lang="en-US" altLang="ko-KR" sz="2000" b="1" dirty="0" err="1">
                <a:latin typeface="넥슨 풋볼고딕 B"/>
                <a:ea typeface="넥슨 풋볼고딕 B"/>
                <a:cs typeface="+mj-cs"/>
              </a:rPr>
              <a:t>CoAP</a:t>
            </a:r>
            <a:endParaRPr lang="en-US" altLang="ko-KR" sz="2000" b="1" dirty="0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r>
              <a:rPr lang="en-US" altLang="ko-KR" sz="2000" b="1" dirty="0">
                <a:latin typeface="넥슨 풋볼고딕 B"/>
                <a:ea typeface="넥슨 풋볼고딕 B"/>
                <a:cs typeface="+mj-cs"/>
                <a:hlinkClick r:id="rId8"/>
              </a:rPr>
              <a:t>https://eclipse.org/californium/</a:t>
            </a:r>
            <a:endParaRPr lang="en-US" altLang="ko-KR" sz="2000" b="1" dirty="0">
              <a:latin typeface="넥슨 풋볼고딕 B"/>
              <a:ea typeface="넥슨 풋볼고딕 B"/>
              <a:cs typeface="+mj-cs"/>
            </a:endParaRPr>
          </a:p>
          <a:p>
            <a:pPr lvl="0">
              <a:defRPr lang="ko-KR" altLang="en-US"/>
            </a:pPr>
            <a:r>
              <a:rPr lang="en-US" altLang="ko-KR" sz="2000" b="1" dirty="0">
                <a:latin typeface="넥슨 풋볼고딕 B"/>
                <a:ea typeface="넥슨 풋볼고딕 B"/>
                <a:cs typeface="+mj-cs"/>
              </a:rPr>
              <a:t>https://github.com/eclipse/californium</a:t>
            </a:r>
          </a:p>
          <a:p>
            <a:pPr lvl="0">
              <a:defRPr lang="ko-KR" altLang="en-US"/>
            </a:pPr>
            <a:endParaRPr lang="ko-KR" altLang="en-US" sz="2000" dirty="0">
              <a:latin typeface="넥슨 풋볼고딕 B"/>
              <a:ea typeface="넥슨 풋볼고딕 B"/>
              <a:cs typeface="+mj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84" y="5598273"/>
            <a:ext cx="9112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184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139431" y="0"/>
            <a:ext cx="3696031" cy="101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  <a:cs typeface="+mj-cs"/>
              </a:defRPr>
            </a:lvl1pPr>
          </a:lstStyle>
          <a:p>
            <a:r>
              <a:rPr lang="ko-KR" altLang="en-US" dirty="0"/>
              <a:t>지적 사항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99447" y="1076304"/>
            <a:ext cx="4518274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지난 발표에서의 지적 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30988" y="1695670"/>
            <a:ext cx="9140216" cy="1672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센서단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Application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추가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설계가 너무 간단함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추가적인 기능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응용이 필요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다른 프로토콜과 비교하는 내용을 보여줄 것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09666" y="3367720"/>
            <a:ext cx="4371625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지적 사항에 대한 답변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30988" y="3852188"/>
            <a:ext cx="9367212" cy="3005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유해가스 감지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불꽃 감지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등 더 많은 센서들을 추가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네트워크상 더 많은 센서들을 추가하여 난이도를 높이고 프로젝트에 맞는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라이브러리를 직접 작성하고 어플리케이션과 웹사이트의 수준 높은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UI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및 기능을 구현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센서에서 받아올 정보를 서버가 수집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통계를 활용한 스마트 제어 기능 추가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HTTP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을 이용한 모델과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구현을 각각 비교하여 프로토콜의 장단점을 비교할 예정</a:t>
            </a:r>
          </a:p>
        </p:txBody>
      </p:sp>
    </p:spTree>
    <p:extLst>
      <p:ext uri="{BB962C8B-B14F-4D97-AF65-F5344CB8AC3E}">
        <p14:creationId xmlns:p14="http://schemas.microsoft.com/office/powerpoint/2010/main" val="247820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/>
          <p:cNvSpPr/>
          <p:nvPr/>
        </p:nvSpPr>
        <p:spPr>
          <a:xfrm>
            <a:off x="2036550" y="2064500"/>
            <a:ext cx="8326650" cy="3160800"/>
          </a:xfrm>
          <a:prstGeom prst="flowChartProcess">
            <a:avLst/>
          </a:prstGeom>
          <a:noFill/>
          <a:ln algn="ctr">
            <a:noFill/>
          </a:ln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8800" b="1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1417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설계 개요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99447" y="1076304"/>
            <a:ext cx="269039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연구 개발 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30988" y="1680156"/>
            <a:ext cx="9140216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많은 자원 제약을 가진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환경에 적용하기 위한 통신 프로토콜의 필요성 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IPv4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공인 주소의 고갈로 인한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IPv6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의 필요성</a:t>
            </a: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99446" y="2511815"/>
            <a:ext cx="269039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연구 개발 목표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0988" y="3098775"/>
            <a:ext cx="9367212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로 구현한 홈 네트워크 시스템에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특화된 통신 프로토콜 표준인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와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을 적용하고 그 장점을 분석한다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스마트폰으로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여러 개의 센서를 제어한다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49040" y="4246500"/>
            <a:ext cx="2690391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연구 개발 효과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0988" y="5028465"/>
            <a:ext cx="9140216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블루투스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en-US" altLang="ko-KR" sz="2400" dirty="0" err="1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Zigbee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등 센서 통신 기술을 이용하는 장비들을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 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인터넷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연결시킬 수 있게 된다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와이파이나 이더넷 대비 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10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배 이상의 저전력으로 네트워크에 연결 가능하다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IPv4</a:t>
            </a:r>
            <a:r>
              <a:rPr lang="ko-KR" altLang="en-US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공인 주소의 고갈 문제를 해소한다</a:t>
            </a:r>
            <a:r>
              <a:rPr lang="en-US" altLang="ko-KR" sz="2400" dirty="0">
                <a:solidFill>
                  <a:schemeClr val="tx1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65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6LoWPAN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706493" y="4289570"/>
            <a:ext cx="367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6LoWPAN 프로토콜 스택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81000" y="2566601"/>
            <a:ext cx="65900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6LoWPAN은 IEEE 802.15 PHY/MAC 기반의 저전력 무선 개인 네트워크 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센서 네트워크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프로토콜에 IPv6를 탑재하여 센서 장비를 기존 IP 네트워크와 연결하는 네트워크 </a:t>
            </a: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기술임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250Kbps의 적은 대역폭을 사용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저사양의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초소형 장치에서 활용하기 적합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05" y="296893"/>
            <a:ext cx="4997458" cy="249872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69711" y="5831890"/>
            <a:ext cx="9547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외부 </a:t>
            </a:r>
            <a:r>
              <a:rPr lang="en-US" altLang="ko-KR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 </a:t>
            </a:r>
            <a:r>
              <a:rPr lang="ko-KR" altLang="en-US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네트워크와의 상호운영성을 제공하기 위해 </a:t>
            </a:r>
            <a:r>
              <a:rPr lang="en-US" altLang="ko-KR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6LoWPAN Gateway</a:t>
            </a:r>
            <a:r>
              <a:rPr lang="ko-KR" altLang="en-US" sz="2400" u="sng" dirty="0">
                <a:solidFill>
                  <a:srgbClr val="FF000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가 필요</a:t>
            </a:r>
            <a:endParaRPr lang="en-US" altLang="ko-KR" sz="2400" u="sng" dirty="0">
              <a:solidFill>
                <a:srgbClr val="FF000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30356"/>
              </p:ext>
            </p:extLst>
          </p:nvPr>
        </p:nvGraphicFramePr>
        <p:xfrm>
          <a:off x="7199696" y="1627606"/>
          <a:ext cx="4525354" cy="23360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2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2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5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IP (6LoWPAN)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IEEE 802.11</a:t>
                      </a:r>
                      <a:r>
                        <a:rPr lang="en-US" altLang="ko-KR" sz="2100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(MAC)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IEEE 802.15 </a:t>
                      </a:r>
                      <a:r>
                        <a:rPr lang="en-US" altLang="ko-KR" sz="2100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(MAC)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IEEE 802.11 (PHY)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IEEE</a:t>
                      </a:r>
                      <a:r>
                        <a:rPr lang="en-US" altLang="ko-KR" sz="2100" b="0" baseline="0" dirty="0">
                          <a:latin typeface="넥슨 풋볼고딕 B" panose="020B0803000000000000" pitchFamily="34" charset="-127"/>
                          <a:ea typeface="넥슨 풋볼고딕 B" panose="020B0803000000000000" pitchFamily="34" charset="-127"/>
                        </a:rPr>
                        <a:t> 802.15 (PHY)</a:t>
                      </a:r>
                      <a:endParaRPr lang="ko-KR" altLang="en-US" sz="2100" b="0" dirty="0">
                        <a:latin typeface="넥슨 풋볼고딕 B" panose="020B0803000000000000" pitchFamily="34" charset="-127"/>
                        <a:ea typeface="넥슨 풋볼고딕 B" panose="020B0803000000000000" pitchFamily="34" charset="-127"/>
                      </a:endParaRPr>
                    </a:p>
                  </a:txBody>
                  <a:tcPr marL="106322" marR="106322" marT="53161" marB="5316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09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CoAP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5144" y="1214419"/>
            <a:ext cx="50994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endParaRPr lang="en-US" altLang="ko-KR" sz="96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algn="ctr"/>
            <a:r>
              <a:rPr lang="en-US" altLang="ko-KR" sz="24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(Constrained Application Protocol)</a:t>
            </a:r>
            <a:endParaRPr lang="ko-KR" altLang="en-US" sz="24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97978" y="3466525"/>
            <a:ext cx="834353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RFC 7252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표준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en-US" altLang="ko-KR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IoT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특화된 웹 프로토콜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‘제한된 </a:t>
            </a: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노드와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제한된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즉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저전력의 손실이 많은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)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네트워크’를 위한 프로토콜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메시지 크기가 작고 가볍고 부하가 적음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UDP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를 이용하며 구조가 매우 단순함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lvl="1"/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IPv6, IPv4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와 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HTTP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에 호환</a:t>
            </a:r>
            <a:endParaRPr lang="en-US" altLang="ko-KR" sz="20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2142" y="3365081"/>
            <a:ext cx="147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CoAP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Packet</a:t>
            </a:r>
            <a:endParaRPr lang="ko-KR" altLang="en-US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t="53956" r="3170" b="4695"/>
          <a:stretch/>
        </p:blipFill>
        <p:spPr>
          <a:xfrm>
            <a:off x="6104904" y="1299516"/>
            <a:ext cx="5630778" cy="18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0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수행 시나리오</a:t>
            </a:r>
          </a:p>
        </p:txBody>
      </p:sp>
      <p:sp>
        <p:nvSpPr>
          <p:cNvPr id="41" name="타원 40"/>
          <p:cNvSpPr/>
          <p:nvPr/>
        </p:nvSpPr>
        <p:spPr>
          <a:xfrm>
            <a:off x="5076159" y="1230808"/>
            <a:ext cx="6864529" cy="4682132"/>
          </a:xfrm>
          <a:prstGeom prst="ellipse">
            <a:avLst/>
          </a:prstGeom>
          <a:solidFill>
            <a:srgbClr val="E9D7F1">
              <a:alpha val="62000"/>
            </a:srgbClr>
          </a:solidFill>
          <a:ln algn="ctr">
            <a:solidFill>
              <a:schemeClr val="accent1">
                <a:shade val="20000"/>
                <a:alpha val="57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sz="4000"/>
          </a:p>
        </p:txBody>
      </p:sp>
      <p:sp>
        <p:nvSpPr>
          <p:cNvPr id="42" name="타원 41"/>
          <p:cNvSpPr/>
          <p:nvPr/>
        </p:nvSpPr>
        <p:spPr>
          <a:xfrm>
            <a:off x="556521" y="1445079"/>
            <a:ext cx="4532813" cy="4369593"/>
          </a:xfrm>
          <a:prstGeom prst="ellipse">
            <a:avLst/>
          </a:prstGeom>
          <a:solidFill>
            <a:srgbClr val="E8F1FA">
              <a:alpha val="69000"/>
            </a:srgbClr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sz="4000"/>
          </a:p>
        </p:txBody>
      </p:sp>
      <p:grpSp>
        <p:nvGrpSpPr>
          <p:cNvPr id="43" name="그룹 42"/>
          <p:cNvGrpSpPr/>
          <p:nvPr/>
        </p:nvGrpSpPr>
        <p:grpSpPr>
          <a:xfrm>
            <a:off x="4762644" y="1239088"/>
            <a:ext cx="2000388" cy="1470970"/>
            <a:chOff x="7316157" y="1839821"/>
            <a:chExt cx="1829636" cy="1470970"/>
          </a:xfrm>
        </p:grpSpPr>
        <p:pic>
          <p:nvPicPr>
            <p:cNvPr id="44" name="Picture 2" descr="C:\Users\김한조\Desktop\db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355157" y="1839821"/>
              <a:ext cx="1143647" cy="1101638"/>
            </a:xfrm>
            <a:prstGeom prst="rect">
              <a:avLst/>
            </a:prstGeom>
            <a:noFill/>
          </p:spPr>
        </p:pic>
        <p:sp>
          <p:nvSpPr>
            <p:cNvPr id="45" name="TextBox 44"/>
            <p:cNvSpPr txBox="1"/>
            <p:nvPr/>
          </p:nvSpPr>
          <p:spPr>
            <a:xfrm>
              <a:off x="7316157" y="2941459"/>
              <a:ext cx="18296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데이터베이스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77312" y="3702604"/>
            <a:ext cx="1434464" cy="1615242"/>
            <a:chOff x="-87127" y="5301208"/>
            <a:chExt cx="1312019" cy="1615242"/>
          </a:xfrm>
        </p:grpSpPr>
        <p:pic>
          <p:nvPicPr>
            <p:cNvPr id="47" name="Picture 3" descr="C:\Users\PARK\Desktop\스크린샷 2015-12-22 오후 5.14.04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46843" y="5301208"/>
              <a:ext cx="844094" cy="1371652"/>
            </a:xfrm>
            <a:prstGeom prst="rect">
              <a:avLst/>
            </a:prstGeom>
            <a:noFill/>
          </p:spPr>
        </p:pic>
        <p:sp>
          <p:nvSpPr>
            <p:cNvPr id="48" name="TextBox 47"/>
            <p:cNvSpPr txBox="1"/>
            <p:nvPr/>
          </p:nvSpPr>
          <p:spPr>
            <a:xfrm>
              <a:off x="-87127" y="6547118"/>
              <a:ext cx="1312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>
                  <a:latin typeface="넥슨 풋볼고딕 L"/>
                  <a:ea typeface="넥슨 풋볼고딕 L"/>
                </a:rPr>
                <a:t>HOST</a:t>
              </a:r>
            </a:p>
          </p:txBody>
        </p:sp>
      </p:grpSp>
      <p:grpSp>
        <p:nvGrpSpPr>
          <p:cNvPr id="49" name="그룹 23"/>
          <p:cNvGrpSpPr/>
          <p:nvPr/>
        </p:nvGrpSpPr>
        <p:grpSpPr>
          <a:xfrm>
            <a:off x="1559664" y="4088347"/>
            <a:ext cx="886696" cy="797824"/>
            <a:chOff x="3224507" y="3799919"/>
            <a:chExt cx="2525508" cy="2131324"/>
          </a:xfrm>
        </p:grpSpPr>
        <p:pic>
          <p:nvPicPr>
            <p:cNvPr id="50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24507" y="3799919"/>
              <a:ext cx="2525508" cy="21313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그림 1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05147" y="4097444"/>
              <a:ext cx="1106791" cy="15179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2" name="TextBox 71"/>
          <p:cNvSpPr txBox="1"/>
          <p:nvPr/>
        </p:nvSpPr>
        <p:spPr>
          <a:xfrm>
            <a:off x="3132913" y="978139"/>
            <a:ext cx="1956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b="1" dirty="0">
                <a:latin typeface="넥슨 풋볼고딕 L"/>
                <a:ea typeface="넥슨 풋볼고딕 L"/>
              </a:rPr>
              <a:t>데이터 로그 및 </a:t>
            </a:r>
          </a:p>
          <a:p>
            <a:pPr lvl="0" algn="ctr">
              <a:defRPr lang="ko-KR" altLang="en-US"/>
            </a:pPr>
            <a:r>
              <a:rPr lang="ko-KR" altLang="en-US" sz="2000" b="1" dirty="0">
                <a:latin typeface="넥슨 풋볼고딕 L"/>
                <a:ea typeface="넥슨 풋볼고딕 L"/>
              </a:rPr>
              <a:t>통합모드 저장</a:t>
            </a:r>
          </a:p>
        </p:txBody>
      </p:sp>
      <p:grpSp>
        <p:nvGrpSpPr>
          <p:cNvPr id="53" name="그룹 60"/>
          <p:cNvGrpSpPr/>
          <p:nvPr/>
        </p:nvGrpSpPr>
        <p:grpSpPr>
          <a:xfrm>
            <a:off x="10399916" y="2856381"/>
            <a:ext cx="1442465" cy="1746165"/>
            <a:chOff x="389439" y="4154134"/>
            <a:chExt cx="970222" cy="1363856"/>
          </a:xfrm>
        </p:grpSpPr>
        <p:pic>
          <p:nvPicPr>
            <p:cNvPr id="54" name="Picture 5" descr="C:\Users\Administrator\Desktop\KakaoTalk_20151027_210425867.jpg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415455" y="4154134"/>
              <a:ext cx="898443" cy="844401"/>
            </a:xfrm>
            <a:prstGeom prst="rect">
              <a:avLst/>
            </a:prstGeom>
            <a:noFill/>
          </p:spPr>
        </p:pic>
        <p:sp>
          <p:nvSpPr>
            <p:cNvPr id="55" name="TextBox 65"/>
            <p:cNvSpPr txBox="1"/>
            <p:nvPr/>
          </p:nvSpPr>
          <p:spPr>
            <a:xfrm>
              <a:off x="389439" y="5013168"/>
              <a:ext cx="970222" cy="504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Arduino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(</a:t>
              </a:r>
              <a:r>
                <a:rPr lang="ko-KR" altLang="en-US" b="1" dirty="0" err="1">
                  <a:latin typeface="넥슨 풋볼고딕 L"/>
                  <a:ea typeface="넥슨 풋볼고딕 L"/>
                </a:rPr>
                <a:t>여러개의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 센서)</a:t>
              </a:r>
            </a:p>
          </p:txBody>
        </p:sp>
      </p:grpSp>
      <p:sp>
        <p:nvSpPr>
          <p:cNvPr id="56" name="오른쪽 화살표 46"/>
          <p:cNvSpPr/>
          <p:nvPr/>
        </p:nvSpPr>
        <p:spPr>
          <a:xfrm rot="21574819">
            <a:off x="9286976" y="3514251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57" name="TextBox 93"/>
          <p:cNvSpPr txBox="1"/>
          <p:nvPr/>
        </p:nvSpPr>
        <p:spPr>
          <a:xfrm>
            <a:off x="1491526" y="4066452"/>
            <a:ext cx="2603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latin typeface="넥슨 풋볼고딕 L"/>
                <a:ea typeface="넥슨 풋볼고딕 L"/>
              </a:rPr>
              <a:t>               결과 출력</a:t>
            </a:r>
          </a:p>
        </p:txBody>
      </p:sp>
      <p:sp>
        <p:nvSpPr>
          <p:cNvPr id="58" name="오른쪽 화살표 46"/>
          <p:cNvSpPr/>
          <p:nvPr/>
        </p:nvSpPr>
        <p:spPr>
          <a:xfrm rot="10787721">
            <a:off x="9231911" y="3184002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59" name="TextBox 67"/>
          <p:cNvSpPr txBox="1"/>
          <p:nvPr/>
        </p:nvSpPr>
        <p:spPr>
          <a:xfrm>
            <a:off x="9021265" y="3741589"/>
            <a:ext cx="143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 dirty="0">
                <a:latin typeface="넥슨 풋볼고딕 L"/>
                <a:ea typeface="넥슨 풋볼고딕 L"/>
              </a:rPr>
              <a:t>장치 제어</a:t>
            </a:r>
          </a:p>
        </p:txBody>
      </p:sp>
      <p:sp>
        <p:nvSpPr>
          <p:cNvPr id="60" name="TextBox 67"/>
          <p:cNvSpPr txBox="1"/>
          <p:nvPr/>
        </p:nvSpPr>
        <p:spPr>
          <a:xfrm>
            <a:off x="9057742" y="2648440"/>
            <a:ext cx="1405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 dirty="0" err="1">
                <a:latin typeface="넥슨 풋볼고딕 L"/>
                <a:ea typeface="넥슨 풋볼고딕 L"/>
              </a:rPr>
              <a:t>노드</a:t>
            </a:r>
            <a:r>
              <a:rPr lang="ko-KR" altLang="en-US" b="1" dirty="0">
                <a:latin typeface="넥슨 풋볼고딕 L"/>
                <a:ea typeface="넥슨 풋볼고딕 L"/>
              </a:rPr>
              <a:t> 등록, </a:t>
            </a:r>
            <a:endParaRPr lang="en-US" altLang="ko-KR" b="1" dirty="0">
              <a:latin typeface="넥슨 풋볼고딕 L"/>
              <a:ea typeface="넥슨 풋볼고딕 L"/>
            </a:endParaRPr>
          </a:p>
          <a:p>
            <a:pPr algn="ctr">
              <a:defRPr lang="ko-KR" altLang="en-US"/>
            </a:pPr>
            <a:r>
              <a:rPr lang="ko-KR" altLang="en-US" b="1" dirty="0">
                <a:latin typeface="넥슨 풋볼고딕 L"/>
                <a:ea typeface="넥슨 풋볼고딕 L"/>
              </a:rPr>
              <a:t>결과전송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3277606" y="2587747"/>
            <a:ext cx="1489883" cy="2170777"/>
            <a:chOff x="4024037" y="1522515"/>
            <a:chExt cx="1124027" cy="1669143"/>
          </a:xfrm>
        </p:grpSpPr>
        <p:pic>
          <p:nvPicPr>
            <p:cNvPr id="62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3" name="TextBox 62"/>
            <p:cNvSpPr txBox="1"/>
            <p:nvPr/>
          </p:nvSpPr>
          <p:spPr>
            <a:xfrm>
              <a:off x="4150964" y="2694684"/>
              <a:ext cx="870157" cy="4969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Proxy Server</a:t>
              </a:r>
              <a:endParaRPr lang="ko-KR" altLang="en-US" b="1" dirty="0">
                <a:latin typeface="넥슨 풋볼고딕 L"/>
                <a:ea typeface="넥슨 풋볼고딕 L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348529" y="2605606"/>
            <a:ext cx="1652405" cy="2496189"/>
            <a:chOff x="3944791" y="1522515"/>
            <a:chExt cx="1246640" cy="1919357"/>
          </a:xfrm>
        </p:grpSpPr>
        <p:pic>
          <p:nvPicPr>
            <p:cNvPr id="65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6" name="TextBox 65"/>
            <p:cNvSpPr txBox="1"/>
            <p:nvPr/>
          </p:nvSpPr>
          <p:spPr>
            <a:xfrm>
              <a:off x="3944791" y="2731910"/>
              <a:ext cx="1246640" cy="709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6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LoWPAN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gateway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 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pi)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7564089" y="2586182"/>
            <a:ext cx="1700341" cy="2244641"/>
            <a:chOff x="3973533" y="1522515"/>
            <a:chExt cx="1282805" cy="1725938"/>
          </a:xfrm>
        </p:grpSpPr>
        <p:pic>
          <p:nvPicPr>
            <p:cNvPr id="68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9" name="TextBox 68"/>
            <p:cNvSpPr txBox="1"/>
            <p:nvPr/>
          </p:nvSpPr>
          <p:spPr>
            <a:xfrm>
              <a:off x="3973533" y="2751479"/>
              <a:ext cx="1282805" cy="4969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CoAP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Server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pi)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48797" y="2592578"/>
            <a:ext cx="2828808" cy="784250"/>
            <a:chOff x="270394" y="3860528"/>
            <a:chExt cx="2587342" cy="784250"/>
          </a:xfrm>
        </p:grpSpPr>
        <p:sp>
          <p:nvSpPr>
            <p:cNvPr id="71" name="TextBox 70"/>
            <p:cNvSpPr txBox="1"/>
            <p:nvPr/>
          </p:nvSpPr>
          <p:spPr>
            <a:xfrm>
              <a:off x="270394" y="4306224"/>
              <a:ext cx="258734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b="1">
                  <a:latin typeface="넥슨 풋볼고딕 L"/>
                  <a:ea typeface="넥슨 풋볼고딕 L"/>
                </a:rPr>
                <a:t>웹페이지를 </a:t>
              </a:r>
              <a:r>
                <a:rPr lang="ko-KR" altLang="en-US" sz="1600" b="1" dirty="0">
                  <a:latin typeface="넥슨 풋볼고딕 L"/>
                  <a:ea typeface="넥슨 풋볼고딕 L"/>
                </a:rPr>
                <a:t>통해서 원격 제어 요청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726479" y="3860528"/>
              <a:ext cx="1528887" cy="381816"/>
              <a:chOff x="732522" y="3811160"/>
              <a:chExt cx="1528887" cy="381816"/>
            </a:xfrm>
          </p:grpSpPr>
          <p:pic>
            <p:nvPicPr>
              <p:cNvPr id="73" name="Picture 2" descr="C:\Users\김한조\Desktop\졸업작품\졸작발표그림\_뚡뀳__꼳_■넧_뉌뀫__꼹____녁꼨_듄넽\_롟뀳_뗡뀿_メ꼳_⒰녅.jpg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/>
              <a:stretch>
                <a:fillRect/>
              </a:stretch>
            </p:blipFill>
            <p:spPr>
              <a:xfrm>
                <a:off x="1945568" y="3824347"/>
                <a:ext cx="315841" cy="364940"/>
              </a:xfrm>
              <a:prstGeom prst="rect">
                <a:avLst/>
              </a:prstGeom>
              <a:noFill/>
            </p:spPr>
          </p:pic>
          <p:pic>
            <p:nvPicPr>
              <p:cNvPr id="74" name="Picture 3" descr="C:\Users\김한조\Desktop\졸업작품\졸작발표그림\_뚡뀳__꼳_■넧_뉌뀫__꼹____녁꼨_듄넽\_뤳뀫_녲뀰_끷뀫.png"/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732522" y="3814057"/>
                <a:ext cx="500212" cy="376040"/>
              </a:xfrm>
              <a:prstGeom prst="rect">
                <a:avLst/>
              </a:prstGeom>
              <a:noFill/>
            </p:spPr>
          </p:pic>
          <p:pic>
            <p:nvPicPr>
              <p:cNvPr id="75" name="Picture 4" descr="C:\Users\김한조\Desktop\졸업작품\졸작발표그림\_뚡뀳__꼳_■넧_뉌뀫__꼹____녁꼨_듄넽\_됣뀽_묃뀿_뤳뀯.jpg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1204906" y="3811160"/>
                <a:ext cx="401115" cy="368629"/>
              </a:xfrm>
              <a:prstGeom prst="rect">
                <a:avLst/>
              </a:prstGeom>
              <a:noFill/>
            </p:spPr>
          </p:pic>
          <p:pic>
            <p:nvPicPr>
              <p:cNvPr id="76" name="Picture 5" descr="C:\Users\김한조\Desktop\졸업작품\졸작발표그림\_뚡뀳__꼳_■넧_뉌뀫__꼹____녁꼨_듄넽\_녲뀫_뗡뀿_뤳뀽.jpg"/>
              <p:cNvPicPr>
                <a:picLocks noChangeAspect="1" noChangeArrowheads="1"/>
              </p:cNvPicPr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1556646" y="3811179"/>
                <a:ext cx="396746" cy="38179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77" name="오른쪽 화살표 46"/>
          <p:cNvSpPr/>
          <p:nvPr/>
        </p:nvSpPr>
        <p:spPr>
          <a:xfrm rot="21574819">
            <a:off x="6760469" y="3498409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78" name="오른쪽 화살표 46"/>
          <p:cNvSpPr/>
          <p:nvPr/>
        </p:nvSpPr>
        <p:spPr>
          <a:xfrm rot="10787721">
            <a:off x="6720287" y="3111373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79" name="오른쪽 화살표 46"/>
          <p:cNvSpPr/>
          <p:nvPr/>
        </p:nvSpPr>
        <p:spPr>
          <a:xfrm rot="21574819">
            <a:off x="4602461" y="3498409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0" name="오른쪽 화살표 46"/>
          <p:cNvSpPr/>
          <p:nvPr/>
        </p:nvSpPr>
        <p:spPr>
          <a:xfrm rot="10787721">
            <a:off x="4562279" y="3111373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399343" y="1535257"/>
            <a:ext cx="20624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4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Internet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707580" y="1435964"/>
            <a:ext cx="1982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4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WAN</a:t>
            </a:r>
          </a:p>
        </p:txBody>
      </p:sp>
      <p:sp>
        <p:nvSpPr>
          <p:cNvPr id="83" name="L 도형 82"/>
          <p:cNvSpPr/>
          <p:nvPr/>
        </p:nvSpPr>
        <p:spPr>
          <a:xfrm rot="5377033">
            <a:off x="3915666" y="1832616"/>
            <a:ext cx="506015" cy="446482"/>
          </a:xfrm>
          <a:prstGeom prst="corner">
            <a:avLst>
              <a:gd name="adj1" fmla="val 29052"/>
              <a:gd name="adj2" fmla="val 25000"/>
            </a:avLst>
          </a:prstGeom>
          <a:solidFill>
            <a:srgbClr val="1F4E7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4000"/>
          </a:p>
        </p:txBody>
      </p:sp>
      <p:sp>
        <p:nvSpPr>
          <p:cNvPr id="84" name="오각형 83"/>
          <p:cNvSpPr/>
          <p:nvPr/>
        </p:nvSpPr>
        <p:spPr>
          <a:xfrm>
            <a:off x="4377034" y="1698968"/>
            <a:ext cx="238125" cy="282773"/>
          </a:xfrm>
          <a:prstGeom prst="homePlate">
            <a:avLst>
              <a:gd name="adj" fmla="val 145454"/>
            </a:avLst>
          </a:prstGeom>
          <a:solidFill>
            <a:srgbClr val="1F4E7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4000"/>
          </a:p>
        </p:txBody>
      </p:sp>
      <p:sp>
        <p:nvSpPr>
          <p:cNvPr id="85" name="오른쪽 화살표 46"/>
          <p:cNvSpPr/>
          <p:nvPr/>
        </p:nvSpPr>
        <p:spPr>
          <a:xfrm rot="21574819">
            <a:off x="1953320" y="3355534"/>
            <a:ext cx="996731" cy="2126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6" name="오른쪽 화살표 46"/>
          <p:cNvSpPr/>
          <p:nvPr/>
        </p:nvSpPr>
        <p:spPr>
          <a:xfrm rot="10787721">
            <a:off x="1913138" y="3687937"/>
            <a:ext cx="986869" cy="2391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7" name="오른쪽 화살표 46"/>
          <p:cNvSpPr/>
          <p:nvPr/>
        </p:nvSpPr>
        <p:spPr>
          <a:xfrm rot="21574819">
            <a:off x="1943084" y="5187855"/>
            <a:ext cx="3605709" cy="225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8" name="오른쪽 화살표 46"/>
          <p:cNvSpPr/>
          <p:nvPr/>
        </p:nvSpPr>
        <p:spPr>
          <a:xfrm rot="10787721">
            <a:off x="1902870" y="5525065"/>
            <a:ext cx="3646295" cy="2335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0624" y="5843868"/>
            <a:ext cx="2603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b="1" dirty="0">
                <a:latin typeface="넥슨 풋볼고딕 L"/>
                <a:ea typeface="넥슨 풋볼고딕 L"/>
              </a:rPr>
              <a:t>전용 앱을 통해서 원격 제어 요청</a:t>
            </a:r>
          </a:p>
        </p:txBody>
      </p:sp>
    </p:spTree>
    <p:extLst>
      <p:ext uri="{BB962C8B-B14F-4D97-AF65-F5344CB8AC3E}">
        <p14:creationId xmlns:p14="http://schemas.microsoft.com/office/powerpoint/2010/main" val="184294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모서리가 둥근 직사각형 22"/>
          <p:cNvSpPr/>
          <p:nvPr/>
        </p:nvSpPr>
        <p:spPr>
          <a:xfrm>
            <a:off x="7424076" y="1050062"/>
            <a:ext cx="3187202" cy="5142075"/>
          </a:xfrm>
          <a:prstGeom prst="roundRect">
            <a:avLst>
              <a:gd name="adj" fmla="val 16667"/>
            </a:avLst>
          </a:prstGeom>
          <a:solidFill>
            <a:srgbClr val="E9D7F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latin typeface="넥슨 풋볼고딕 L"/>
              <a:ea typeface="넥슨 풋볼고딕 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구성도</a:t>
            </a:r>
          </a:p>
        </p:txBody>
      </p:sp>
      <p:sp>
        <p:nvSpPr>
          <p:cNvPr id="22" name="모서리가 둥근 직사각형 23"/>
          <p:cNvSpPr/>
          <p:nvPr/>
        </p:nvSpPr>
        <p:spPr>
          <a:xfrm>
            <a:off x="1443136" y="1027649"/>
            <a:ext cx="5802625" cy="5142075"/>
          </a:xfrm>
          <a:prstGeom prst="roundRect">
            <a:avLst>
              <a:gd name="adj" fmla="val 16667"/>
            </a:avLst>
          </a:prstGeom>
          <a:solidFill>
            <a:srgbClr val="E8F1FA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latin typeface="넥슨 풋볼고딕 L"/>
              <a:ea typeface="넥슨 풋볼고딕 L"/>
            </a:endParaRPr>
          </a:p>
        </p:txBody>
      </p:sp>
      <p:cxnSp>
        <p:nvCxnSpPr>
          <p:cNvPr id="35" name="직선 화살표 연결선 29"/>
          <p:cNvCxnSpPr/>
          <p:nvPr/>
        </p:nvCxnSpPr>
        <p:spPr>
          <a:xfrm>
            <a:off x="2939678" y="3429000"/>
            <a:ext cx="1444901" cy="0"/>
          </a:xfrm>
          <a:prstGeom prst="straightConnector1">
            <a:avLst/>
          </a:prstGeom>
          <a:ln w="793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0"/>
          <p:cNvCxnSpPr/>
          <p:nvPr/>
        </p:nvCxnSpPr>
        <p:spPr>
          <a:xfrm>
            <a:off x="6388032" y="3471150"/>
            <a:ext cx="1880858" cy="0"/>
          </a:xfrm>
          <a:prstGeom prst="straightConnector1">
            <a:avLst/>
          </a:prstGeom>
          <a:ln w="825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5"/>
          <p:cNvSpPr txBox="1"/>
          <p:nvPr/>
        </p:nvSpPr>
        <p:spPr>
          <a:xfrm>
            <a:off x="2288903" y="1256127"/>
            <a:ext cx="2436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 dirty="0">
                <a:latin typeface="넥슨 풋볼고딕 L"/>
                <a:ea typeface="넥슨 풋볼고딕 L"/>
              </a:rPr>
              <a:t>Internet</a:t>
            </a:r>
            <a:endParaRPr lang="ko-KR" altLang="en-US" sz="4000" b="1" dirty="0">
              <a:latin typeface="넥슨 풋볼고딕 L"/>
              <a:ea typeface="넥슨 풋볼고딕 L"/>
            </a:endParaRPr>
          </a:p>
        </p:txBody>
      </p:sp>
      <p:sp>
        <p:nvSpPr>
          <p:cNvPr id="40" name="TextBox 36"/>
          <p:cNvSpPr txBox="1"/>
          <p:nvPr/>
        </p:nvSpPr>
        <p:spPr>
          <a:xfrm>
            <a:off x="6293993" y="3701546"/>
            <a:ext cx="2109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1" dirty="0">
                <a:latin typeface="넥슨 풋볼고딕 L"/>
                <a:ea typeface="넥슨 풋볼고딕 L"/>
              </a:rPr>
              <a:t>IP</a:t>
            </a:r>
          </a:p>
        </p:txBody>
      </p:sp>
      <p:sp>
        <p:nvSpPr>
          <p:cNvPr id="42" name="TextBox 38"/>
          <p:cNvSpPr txBox="1"/>
          <p:nvPr/>
        </p:nvSpPr>
        <p:spPr>
          <a:xfrm>
            <a:off x="2446294" y="3621099"/>
            <a:ext cx="2529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1" dirty="0" err="1">
                <a:latin typeface="넥슨 풋볼고딕 L"/>
                <a:ea typeface="넥슨 풋볼고딕 L"/>
              </a:rPr>
              <a:t>CoAP</a:t>
            </a:r>
            <a:endParaRPr lang="en-US" altLang="ko-KR" sz="2400" b="1" dirty="0">
              <a:latin typeface="넥슨 풋볼고딕 L"/>
              <a:ea typeface="넥슨 풋볼고딕 L"/>
            </a:endParaRPr>
          </a:p>
        </p:txBody>
      </p:sp>
      <p:sp>
        <p:nvSpPr>
          <p:cNvPr id="44" name="모서리가 둥근 직사각형 40"/>
          <p:cNvSpPr/>
          <p:nvPr/>
        </p:nvSpPr>
        <p:spPr>
          <a:xfrm>
            <a:off x="4599706" y="4972198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4000" b="1">
                <a:solidFill>
                  <a:schemeClr val="tx1"/>
                </a:solidFill>
                <a:latin typeface="넥슨 풋볼고딕 L"/>
                <a:ea typeface="넥슨 풋볼고딕 L"/>
              </a:rPr>
              <a:t>DB</a:t>
            </a:r>
          </a:p>
        </p:txBody>
      </p:sp>
      <p:grpSp>
        <p:nvGrpSpPr>
          <p:cNvPr id="45" name="그룹 7"/>
          <p:cNvGrpSpPr/>
          <p:nvPr/>
        </p:nvGrpSpPr>
        <p:grpSpPr>
          <a:xfrm>
            <a:off x="457371" y="2964069"/>
            <a:ext cx="1434464" cy="1769129"/>
            <a:chOff x="-87131" y="5301208"/>
            <a:chExt cx="1312019" cy="1769129"/>
          </a:xfrm>
        </p:grpSpPr>
        <p:pic>
          <p:nvPicPr>
            <p:cNvPr id="46" name="Picture 3" descr="C:\Users\PARK\Desktop\스크린샷 2015-12-22 오후 5.14.04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46843" y="5301208"/>
              <a:ext cx="844094" cy="1371652"/>
            </a:xfrm>
            <a:prstGeom prst="rect">
              <a:avLst/>
            </a:prstGeom>
            <a:noFill/>
          </p:spPr>
        </p:pic>
        <p:sp>
          <p:nvSpPr>
            <p:cNvPr id="47" name="TextBox 9"/>
            <p:cNvSpPr txBox="1"/>
            <p:nvPr/>
          </p:nvSpPr>
          <p:spPr>
            <a:xfrm>
              <a:off x="-87131" y="6547117"/>
              <a:ext cx="13120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800" b="1" dirty="0">
                  <a:latin typeface="넥슨 풋볼고딕 L"/>
                  <a:ea typeface="넥슨 풋볼고딕 L"/>
                </a:rPr>
                <a:t>HOST</a:t>
              </a:r>
            </a:p>
          </p:txBody>
        </p:sp>
      </p:grpSp>
      <p:grpSp>
        <p:nvGrpSpPr>
          <p:cNvPr id="48" name="그룹 23"/>
          <p:cNvGrpSpPr/>
          <p:nvPr/>
        </p:nvGrpSpPr>
        <p:grpSpPr>
          <a:xfrm>
            <a:off x="1555978" y="3818658"/>
            <a:ext cx="1252930" cy="1127351"/>
            <a:chOff x="3224507" y="3799919"/>
            <a:chExt cx="2525508" cy="2131324"/>
          </a:xfrm>
        </p:grpSpPr>
        <p:pic>
          <p:nvPicPr>
            <p:cNvPr id="49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24507" y="3799919"/>
              <a:ext cx="2525508" cy="21313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그림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05147" y="4097444"/>
              <a:ext cx="1106791" cy="15179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1" name="그룹 24"/>
          <p:cNvGrpSpPr/>
          <p:nvPr/>
        </p:nvGrpSpPr>
        <p:grpSpPr>
          <a:xfrm>
            <a:off x="4647824" y="2676448"/>
            <a:ext cx="1677951" cy="1924068"/>
            <a:chOff x="3947712" y="1522515"/>
            <a:chExt cx="1265913" cy="1479445"/>
          </a:xfrm>
        </p:grpSpPr>
        <p:pic>
          <p:nvPicPr>
            <p:cNvPr id="52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53" name="TextBox 26"/>
            <p:cNvSpPr txBox="1"/>
            <p:nvPr/>
          </p:nvSpPr>
          <p:spPr>
            <a:xfrm>
              <a:off x="3947712" y="2717975"/>
              <a:ext cx="1265913" cy="283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Proxy Server</a:t>
              </a:r>
              <a:endParaRPr lang="ko-KR" altLang="en-US" b="1" dirty="0">
                <a:latin typeface="넥슨 풋볼고딕 L"/>
                <a:ea typeface="넥슨 풋볼고딕 L"/>
              </a:endParaRPr>
            </a:p>
          </p:txBody>
        </p:sp>
      </p:grpSp>
      <p:grpSp>
        <p:nvGrpSpPr>
          <p:cNvPr id="54" name="그룹 24"/>
          <p:cNvGrpSpPr/>
          <p:nvPr/>
        </p:nvGrpSpPr>
        <p:grpSpPr>
          <a:xfrm>
            <a:off x="8361899" y="2658402"/>
            <a:ext cx="1701771" cy="2445934"/>
            <a:chOff x="4419067" y="1519141"/>
            <a:chExt cx="1283884" cy="1880715"/>
          </a:xfrm>
        </p:grpSpPr>
        <p:pic>
          <p:nvPicPr>
            <p:cNvPr id="55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517950" y="1519141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56" name="TextBox 26"/>
            <p:cNvSpPr txBox="1"/>
            <p:nvPr/>
          </p:nvSpPr>
          <p:spPr>
            <a:xfrm>
              <a:off x="4419067" y="2689894"/>
              <a:ext cx="1283884" cy="709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6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LoWPAN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gateway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 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pi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)</a:t>
              </a:r>
            </a:p>
          </p:txBody>
        </p:sp>
      </p:grpSp>
      <p:sp>
        <p:nvSpPr>
          <p:cNvPr id="58" name="TextBox 18"/>
          <p:cNvSpPr txBox="1"/>
          <p:nvPr/>
        </p:nvSpPr>
        <p:spPr>
          <a:xfrm>
            <a:off x="7469838" y="1309272"/>
            <a:ext cx="1598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atin typeface="넥슨 풋볼고딕 L"/>
                <a:ea typeface="넥슨 풋볼고딕 L"/>
              </a:rPr>
              <a:t>WSN</a:t>
            </a:r>
            <a:endParaRPr lang="ko-KR" altLang="en-US" sz="4000" b="1">
              <a:latin typeface="넥슨 풋볼고딕 L"/>
              <a:ea typeface="넥슨 풋볼고딕 L"/>
            </a:endParaRPr>
          </a:p>
        </p:txBody>
      </p:sp>
      <p:sp>
        <p:nvSpPr>
          <p:cNvPr id="4" name="원호 3"/>
          <p:cNvSpPr/>
          <p:nvPr/>
        </p:nvSpPr>
        <p:spPr>
          <a:xfrm>
            <a:off x="6108700" y="4036597"/>
            <a:ext cx="279332" cy="2275303"/>
          </a:xfrm>
          <a:prstGeom prst="arc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51" y="2404466"/>
            <a:ext cx="1295634" cy="12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029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구성도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72846" y="1169125"/>
            <a:ext cx="10516520" cy="5142075"/>
          </a:xfrm>
          <a:prstGeom prst="roundRect">
            <a:avLst>
              <a:gd name="adj" fmla="val 16667"/>
            </a:avLst>
          </a:prstGeom>
          <a:solidFill>
            <a:srgbClr val="E9D7F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4000">
              <a:latin typeface="넥슨 풋볼고딕 L"/>
              <a:ea typeface="넥슨 풋볼고딕 L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5296948" y="1219976"/>
            <a:ext cx="1598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1">
                <a:latin typeface="넥슨 풋볼고딕 L"/>
                <a:ea typeface="넥슨 풋볼고딕 L"/>
              </a:rPr>
              <a:t>WSN</a:t>
            </a:r>
            <a:endParaRPr lang="ko-KR" altLang="en-US" sz="4000" b="1">
              <a:latin typeface="넥슨 풋볼고딕 L"/>
              <a:ea typeface="넥슨 풋볼고딕 L"/>
            </a:endParaRPr>
          </a:p>
        </p:txBody>
      </p:sp>
      <p:cxnSp>
        <p:nvCxnSpPr>
          <p:cNvPr id="36" name="직선 화살표 연결선 30"/>
          <p:cNvCxnSpPr/>
          <p:nvPr/>
        </p:nvCxnSpPr>
        <p:spPr>
          <a:xfrm>
            <a:off x="3668442" y="3452101"/>
            <a:ext cx="1590627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30"/>
          <p:cNvCxnSpPr/>
          <p:nvPr/>
        </p:nvCxnSpPr>
        <p:spPr>
          <a:xfrm>
            <a:off x="7199258" y="4939449"/>
            <a:ext cx="1770233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37"/>
          <p:cNvSpPr txBox="1"/>
          <p:nvPr/>
        </p:nvSpPr>
        <p:spPr>
          <a:xfrm>
            <a:off x="7285323" y="4230575"/>
            <a:ext cx="1598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>
                <a:latin typeface="넥슨 풋볼고딕 L"/>
                <a:ea typeface="넥슨 풋볼고딕 L"/>
              </a:rPr>
              <a:t>CoAP</a:t>
            </a:r>
            <a:endParaRPr lang="ko-KR" altLang="en-US" sz="3200" b="1">
              <a:latin typeface="넥슨 풋볼고딕 L"/>
              <a:ea typeface="넥슨 풋볼고딕 L"/>
            </a:endParaRPr>
          </a:p>
        </p:txBody>
      </p:sp>
      <p:grpSp>
        <p:nvGrpSpPr>
          <p:cNvPr id="59" name="그룹 60"/>
          <p:cNvGrpSpPr/>
          <p:nvPr/>
        </p:nvGrpSpPr>
        <p:grpSpPr>
          <a:xfrm>
            <a:off x="9272138" y="2706407"/>
            <a:ext cx="1335749" cy="1785747"/>
            <a:chOff x="415455" y="4154133"/>
            <a:chExt cx="898443" cy="1394772"/>
          </a:xfrm>
        </p:grpSpPr>
        <p:pic>
          <p:nvPicPr>
            <p:cNvPr id="60" name="Picture 5" descr="C:\Users\Administrator\Desktop\KakaoTalk_20151027_210425867.jp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15455" y="4154133"/>
              <a:ext cx="898443" cy="844401"/>
            </a:xfrm>
            <a:prstGeom prst="rect">
              <a:avLst/>
            </a:prstGeom>
            <a:noFill/>
          </p:spPr>
        </p:pic>
        <p:sp>
          <p:nvSpPr>
            <p:cNvPr id="61" name="TextBox 65"/>
            <p:cNvSpPr txBox="1"/>
            <p:nvPr/>
          </p:nvSpPr>
          <p:spPr>
            <a:xfrm>
              <a:off x="450581" y="5044083"/>
              <a:ext cx="828189" cy="504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Arduino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(창문조절)</a:t>
              </a:r>
            </a:p>
          </p:txBody>
        </p:sp>
      </p:grpSp>
      <p:grpSp>
        <p:nvGrpSpPr>
          <p:cNvPr id="62" name="그룹 27"/>
          <p:cNvGrpSpPr/>
          <p:nvPr/>
        </p:nvGrpSpPr>
        <p:grpSpPr>
          <a:xfrm>
            <a:off x="1822996" y="2460199"/>
            <a:ext cx="1819207" cy="2421712"/>
            <a:chOff x="3899809" y="1522515"/>
            <a:chExt cx="1372482" cy="1862090"/>
          </a:xfrm>
        </p:grpSpPr>
        <p:pic>
          <p:nvPicPr>
            <p:cNvPr id="63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4" name="TextBox 29"/>
            <p:cNvSpPr txBox="1"/>
            <p:nvPr/>
          </p:nvSpPr>
          <p:spPr>
            <a:xfrm>
              <a:off x="3899809" y="2674643"/>
              <a:ext cx="1372482" cy="709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latin typeface="넥슨 풋볼고딕 L"/>
                  <a:ea typeface="넥슨 풋볼고딕 L"/>
                </a:rPr>
                <a:t>6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LoWPAN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gateway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ko-KR" altLang="en-US" b="1" dirty="0">
                  <a:latin typeface="넥슨 풋볼고딕 L"/>
                  <a:ea typeface="넥슨 풋볼고딕 L"/>
                </a:rPr>
                <a:t> 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pi)</a:t>
              </a:r>
            </a:p>
          </p:txBody>
        </p:sp>
      </p:grpSp>
      <p:grpSp>
        <p:nvGrpSpPr>
          <p:cNvPr id="65" name="그룹 30"/>
          <p:cNvGrpSpPr/>
          <p:nvPr/>
        </p:nvGrpSpPr>
        <p:grpSpPr>
          <a:xfrm>
            <a:off x="5296948" y="2409570"/>
            <a:ext cx="1900690" cy="2195343"/>
            <a:chOff x="3889795" y="1522515"/>
            <a:chExt cx="1433956" cy="1688032"/>
          </a:xfrm>
        </p:grpSpPr>
        <p:pic>
          <p:nvPicPr>
            <p:cNvPr id="66" name="Picture 3" descr="C:\Users\Administrator\Desktop\KakaoTalk_20151102_175638133.jp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024037" y="1522515"/>
              <a:ext cx="1124027" cy="1152128"/>
            </a:xfrm>
            <a:prstGeom prst="rect">
              <a:avLst/>
            </a:prstGeom>
            <a:noFill/>
          </p:spPr>
        </p:pic>
        <p:sp>
          <p:nvSpPr>
            <p:cNvPr id="67" name="TextBox 32"/>
            <p:cNvSpPr txBox="1"/>
            <p:nvPr/>
          </p:nvSpPr>
          <p:spPr>
            <a:xfrm>
              <a:off x="3889795" y="2713573"/>
              <a:ext cx="1433956" cy="4969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 err="1">
                  <a:latin typeface="넥슨 풋볼고딕 L"/>
                  <a:ea typeface="넥슨 풋볼고딕 L"/>
                </a:rPr>
                <a:t>CoAP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Server</a:t>
              </a:r>
            </a:p>
            <a:p>
              <a:pPr algn="ctr">
                <a:defRPr lang="ko-KR" altLang="en-US"/>
              </a:pPr>
              <a:r>
                <a:rPr lang="en-US" altLang="ko-KR" b="1" dirty="0">
                  <a:latin typeface="넥슨 풋볼고딕 L"/>
                  <a:ea typeface="넥슨 풋볼고딕 L"/>
                </a:rPr>
                <a:t>(</a:t>
              </a:r>
              <a:r>
                <a:rPr lang="en-US" altLang="ko-KR" b="1" dirty="0" err="1">
                  <a:latin typeface="넥슨 풋볼고딕 L"/>
                  <a:ea typeface="넥슨 풋볼고딕 L"/>
                </a:rPr>
                <a:t>Rasberry</a:t>
              </a:r>
              <a:r>
                <a:rPr lang="en-US" altLang="ko-KR" b="1" dirty="0">
                  <a:latin typeface="넥슨 풋볼고딕 L"/>
                  <a:ea typeface="넥슨 풋볼고딕 L"/>
                </a:rPr>
                <a:t> pi)</a:t>
              </a:r>
            </a:p>
          </p:txBody>
        </p:sp>
      </p:grpSp>
      <p:sp>
        <p:nvSpPr>
          <p:cNvPr id="68" name="모서리가 둥근 직사각형 40"/>
          <p:cNvSpPr/>
          <p:nvPr/>
        </p:nvSpPr>
        <p:spPr>
          <a:xfrm>
            <a:off x="9057176" y="4661133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 dirty="0" err="1">
                <a:solidFill>
                  <a:schemeClr val="tx1"/>
                </a:solidFill>
                <a:latin typeface="넥슨 풋볼고딕 L"/>
                <a:ea typeface="넥슨 풋볼고딕 L"/>
              </a:rPr>
              <a:t>Zigbee</a:t>
            </a:r>
            <a:endParaRPr lang="en-US" altLang="ko-KR" sz="2000" b="1" dirty="0">
              <a:solidFill>
                <a:schemeClr val="tx1"/>
              </a:solidFill>
              <a:latin typeface="넥슨 풋볼고딕 L"/>
              <a:ea typeface="넥슨 풋볼고딕 L"/>
            </a:endParaRPr>
          </a:p>
        </p:txBody>
      </p:sp>
      <p:sp>
        <p:nvSpPr>
          <p:cNvPr id="69" name="모서리가 둥근 직사각형 40"/>
          <p:cNvSpPr/>
          <p:nvPr/>
        </p:nvSpPr>
        <p:spPr>
          <a:xfrm>
            <a:off x="5305114" y="4688039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넥슨 풋볼고딕 L"/>
                <a:ea typeface="넥슨 풋볼고딕 L"/>
              </a:rPr>
              <a:t>Zigbee</a:t>
            </a:r>
          </a:p>
        </p:txBody>
      </p:sp>
      <p:sp>
        <p:nvSpPr>
          <p:cNvPr id="70" name="모서리가 둥근 직사각형 40"/>
          <p:cNvSpPr/>
          <p:nvPr/>
        </p:nvSpPr>
        <p:spPr>
          <a:xfrm>
            <a:off x="5305114" y="5283352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b="1" dirty="0">
                <a:solidFill>
                  <a:schemeClr val="tx1"/>
                </a:solidFill>
                <a:latin typeface="넥슨 풋볼고딕 L"/>
                <a:ea typeface="넥슨 풋볼고딕 L"/>
              </a:rPr>
              <a:t>Bluetooth </a:t>
            </a:r>
            <a:r>
              <a:rPr lang="en-US" altLang="ko-KR" sz="2000" b="1" dirty="0">
                <a:solidFill>
                  <a:schemeClr val="tx1"/>
                </a:solidFill>
                <a:latin typeface="넥슨 풋볼고딕 L"/>
                <a:ea typeface="넥슨 풋볼고딕 L"/>
              </a:rPr>
              <a:t>le(v4.1)</a:t>
            </a:r>
          </a:p>
        </p:txBody>
      </p:sp>
      <p:sp>
        <p:nvSpPr>
          <p:cNvPr id="71" name="모서리가 둥근 직사각형 40"/>
          <p:cNvSpPr/>
          <p:nvPr/>
        </p:nvSpPr>
        <p:spPr>
          <a:xfrm>
            <a:off x="1877588" y="5283352"/>
            <a:ext cx="1829421" cy="515402"/>
          </a:xfrm>
          <a:prstGeom prst="roundRect">
            <a:avLst>
              <a:gd name="adj" fmla="val 16667"/>
            </a:avLst>
          </a:prstGeom>
          <a:solidFill>
            <a:srgbClr val="FAC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b="1">
                <a:solidFill>
                  <a:schemeClr val="tx1"/>
                </a:solidFill>
                <a:latin typeface="넥슨 풋볼고딕 L"/>
                <a:ea typeface="넥슨 풋볼고딕 L"/>
              </a:rPr>
              <a:t>Bluetooth </a:t>
            </a:r>
            <a:r>
              <a:rPr lang="en-US" altLang="ko-KR" sz="2000" b="1">
                <a:solidFill>
                  <a:schemeClr val="tx1"/>
                </a:solidFill>
                <a:latin typeface="넥슨 풋볼고딕 L"/>
                <a:ea typeface="넥슨 풋볼고딕 L"/>
              </a:rPr>
              <a:t>le(v4.1)</a:t>
            </a:r>
          </a:p>
        </p:txBody>
      </p:sp>
      <p:sp>
        <p:nvSpPr>
          <p:cNvPr id="72" name="TextBox 37"/>
          <p:cNvSpPr txBox="1"/>
          <p:nvPr/>
        </p:nvSpPr>
        <p:spPr>
          <a:xfrm>
            <a:off x="3707009" y="2717260"/>
            <a:ext cx="1598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dirty="0">
                <a:latin typeface="넥슨 풋볼고딕 L"/>
                <a:ea typeface="넥슨 풋볼고딕 L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67913724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1546</Words>
  <Application>Microsoft Office PowerPoint</Application>
  <PresentationFormat>와이드스크린</PresentationFormat>
  <Paragraphs>366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넥슨 풋볼고딕 B</vt:lpstr>
      <vt:lpstr>맑은 고딕</vt:lpstr>
      <vt:lpstr>Arial</vt:lpstr>
      <vt:lpstr>넥슨 풋볼고딕 L</vt:lpstr>
      <vt:lpstr>Office 테마</vt:lpstr>
      <vt:lpstr>CoAP/6LoWPAN 기반 홈네트워크</vt:lpstr>
      <vt:lpstr>차례</vt:lpstr>
      <vt:lpstr>PowerPoint 프레젠테이션</vt:lpstr>
      <vt:lpstr>종합 설계 개요</vt:lpstr>
      <vt:lpstr>6LoWPAN</vt:lpstr>
      <vt:lpstr>CoAP란?</vt:lpstr>
      <vt:lpstr>시스템 수행 시나리오</vt:lpstr>
      <vt:lpstr>시스템 구성도</vt:lpstr>
      <vt:lpstr>시스템 구성도</vt:lpstr>
      <vt:lpstr>시스템 상세 수행 시나리오 Client (Android, Web)</vt:lpstr>
      <vt:lpstr>시스템 상세 수행 시나리오 Client (Android, Web)</vt:lpstr>
      <vt:lpstr>6LoWPAN Gateway</vt:lpstr>
      <vt:lpstr>BLE 4.1</vt:lpstr>
      <vt:lpstr>Radvd</vt:lpstr>
      <vt:lpstr>Client -&gt; Gateway</vt:lpstr>
      <vt:lpstr>Gateway -&gt; CoAP Server</vt:lpstr>
      <vt:lpstr>CoAP와 아두이노간 통신</vt:lpstr>
      <vt:lpstr>CoAP Server -&gt; Arduino Zigbee</vt:lpstr>
      <vt:lpstr>Led를 이용한 데모</vt:lpstr>
      <vt:lpstr>와이어 샤크를 통한 CoAP 패킷 분석</vt:lpstr>
      <vt:lpstr>개발 현황</vt:lpstr>
      <vt:lpstr>개발 환경 및 개발 방법</vt:lpstr>
      <vt:lpstr>개발 환경 및 개발 방법</vt:lpstr>
      <vt:lpstr>개발 환경 및 개발 방법</vt:lpstr>
      <vt:lpstr>개발 환경 및 개발 방법</vt:lpstr>
      <vt:lpstr>개발 환경 및 개발 방법</vt:lpstr>
      <vt:lpstr>업무 분담</vt:lpstr>
      <vt:lpstr>졸업 설계 수행 일정</vt:lpstr>
      <vt:lpstr>필요기술 및 참고문헌</vt:lpstr>
      <vt:lpstr>PowerPoint 프레젠테이션</vt:lpstr>
    </vt:vector>
  </TitlesOfParts>
  <Company>JimyeolCompany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Jimyeol</dc:creator>
  <cp:lastModifiedBy>Nanite Factory</cp:lastModifiedBy>
  <cp:revision>162</cp:revision>
  <dcterms:created xsi:type="dcterms:W3CDTF">2017-02-19T04:12:29Z</dcterms:created>
  <dcterms:modified xsi:type="dcterms:W3CDTF">2017-04-26T18:08:44Z</dcterms:modified>
</cp:coreProperties>
</file>